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sldIdLst>
    <p:sldId id="387" r:id="rId2"/>
    <p:sldId id="437" r:id="rId3"/>
    <p:sldId id="444" r:id="rId4"/>
    <p:sldId id="433" r:id="rId5"/>
    <p:sldId id="434" r:id="rId6"/>
    <p:sldId id="435" r:id="rId7"/>
    <p:sldId id="436" r:id="rId8"/>
    <p:sldId id="426" r:id="rId9"/>
    <p:sldId id="449" r:id="rId10"/>
    <p:sldId id="450" r:id="rId11"/>
    <p:sldId id="451" r:id="rId12"/>
    <p:sldId id="452" r:id="rId13"/>
    <p:sldId id="393" r:id="rId14"/>
    <p:sldId id="394" r:id="rId15"/>
    <p:sldId id="395" r:id="rId16"/>
    <p:sldId id="396" r:id="rId17"/>
    <p:sldId id="397" r:id="rId18"/>
    <p:sldId id="398" r:id="rId19"/>
    <p:sldId id="399" r:id="rId20"/>
    <p:sldId id="400" r:id="rId21"/>
    <p:sldId id="421" r:id="rId22"/>
    <p:sldId id="441" r:id="rId23"/>
    <p:sldId id="422" r:id="rId24"/>
    <p:sldId id="424" r:id="rId25"/>
    <p:sldId id="425" r:id="rId26"/>
    <p:sldId id="448" r:id="rId27"/>
    <p:sldId id="423" r:id="rId28"/>
    <p:sldId id="453" r:id="rId29"/>
    <p:sldId id="454" r:id="rId30"/>
    <p:sldId id="455" r:id="rId31"/>
    <p:sldId id="456" r:id="rId32"/>
    <p:sldId id="457" r:id="rId33"/>
    <p:sldId id="458" r:id="rId34"/>
    <p:sldId id="459" r:id="rId35"/>
    <p:sldId id="460" r:id="rId36"/>
    <p:sldId id="461" r:id="rId37"/>
    <p:sldId id="462" r:id="rId38"/>
    <p:sldId id="463" r:id="rId39"/>
    <p:sldId id="464" r:id="rId40"/>
    <p:sldId id="465" r:id="rId41"/>
    <p:sldId id="466" r:id="rId42"/>
    <p:sldId id="467" r:id="rId43"/>
    <p:sldId id="468" r:id="rId44"/>
    <p:sldId id="469" r:id="rId45"/>
    <p:sldId id="470" r:id="rId46"/>
    <p:sldId id="471" r:id="rId47"/>
    <p:sldId id="472" r:id="rId48"/>
    <p:sldId id="477" r:id="rId49"/>
    <p:sldId id="478" r:id="rId50"/>
    <p:sldId id="494" r:id="rId51"/>
    <p:sldId id="481" r:id="rId52"/>
    <p:sldId id="487" r:id="rId53"/>
    <p:sldId id="492" r:id="rId54"/>
    <p:sldId id="493" r:id="rId55"/>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guide id="5" orient="horz" pos="4110" userDrawn="1">
          <p15:clr>
            <a:srgbClr val="A4A3A4"/>
          </p15:clr>
        </p15:guide>
        <p15:guide id="6" orient="horz" pos="164" userDrawn="1">
          <p15:clr>
            <a:srgbClr val="A4A3A4"/>
          </p15:clr>
        </p15:guide>
        <p15:guide id="7" pos="158" userDrawn="1">
          <p15:clr>
            <a:srgbClr val="A4A3A4"/>
          </p15:clr>
        </p15:guide>
        <p15:guide id="8" pos="55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CCFF"/>
    <a:srgbClr val="FFFFFF"/>
    <a:srgbClr val="FFCCFF"/>
    <a:srgbClr val="FF99FF"/>
    <a:srgbClr val="FF0066"/>
    <a:srgbClr val="99FF66"/>
    <a:srgbClr val="FF6600"/>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7" autoAdjust="0"/>
    <p:restoredTop sz="93907" autoAdjust="0"/>
  </p:normalViewPr>
  <p:slideViewPr>
    <p:cSldViewPr showGuides="1">
      <p:cViewPr varScale="1">
        <p:scale>
          <a:sx n="61" d="100"/>
          <a:sy n="61" d="100"/>
        </p:scale>
        <p:origin x="356" y="44"/>
      </p:cViewPr>
      <p:guideLst>
        <p:guide orient="horz" pos="2115"/>
        <p:guide pos="2880"/>
        <p:guide orient="horz" pos="4110"/>
        <p:guide orient="horz" pos="164"/>
        <p:guide pos="158"/>
        <p:guide pos="55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3" d="100"/>
        <a:sy n="63" d="100"/>
      </p:scale>
      <p:origin x="0" y="-80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B3A54EF-4AA6-4BB2-AADC-BE00FEF1AEF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s-ES"/>
          </a:p>
        </p:txBody>
      </p:sp>
      <p:sp>
        <p:nvSpPr>
          <p:cNvPr id="24579" name="Rectangle 3">
            <a:extLst>
              <a:ext uri="{FF2B5EF4-FFF2-40B4-BE49-F238E27FC236}">
                <a16:creationId xmlns:a16="http://schemas.microsoft.com/office/drawing/2014/main" id="{F64E6A0F-4349-40EF-B6FA-0B984CC14706}"/>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s-ES"/>
          </a:p>
        </p:txBody>
      </p:sp>
      <p:sp>
        <p:nvSpPr>
          <p:cNvPr id="3076" name="Rectangle 4">
            <a:extLst>
              <a:ext uri="{FF2B5EF4-FFF2-40B4-BE49-F238E27FC236}">
                <a16:creationId xmlns:a16="http://schemas.microsoft.com/office/drawing/2014/main" id="{BCD1E534-41EE-4053-BAFF-1E0EB8345D3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5855A77F-3CBE-425D-90D1-58BFEDCD64BD}"/>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4582" name="Rectangle 6">
            <a:extLst>
              <a:ext uri="{FF2B5EF4-FFF2-40B4-BE49-F238E27FC236}">
                <a16:creationId xmlns:a16="http://schemas.microsoft.com/office/drawing/2014/main" id="{423449AE-0EBA-440A-8414-9F5FE35C19D0}"/>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s-ES"/>
          </a:p>
        </p:txBody>
      </p:sp>
      <p:sp>
        <p:nvSpPr>
          <p:cNvPr id="24583" name="Rectangle 7">
            <a:extLst>
              <a:ext uri="{FF2B5EF4-FFF2-40B4-BE49-F238E27FC236}">
                <a16:creationId xmlns:a16="http://schemas.microsoft.com/office/drawing/2014/main" id="{6F8BB162-5DAF-43F2-91E5-DD235EE6945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0D2797B-2D07-4015-949D-2610C880AA5B}"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3601A71-B4DF-444F-9E0F-89F618E53962}"/>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2F2B25F2-58EB-48C8-A607-347A32F3263A}"/>
                </a:ext>
              </a:extLst>
            </p:cNvPr>
            <p:cNvSpPr>
              <a:spLocks/>
            </p:cNvSpPr>
            <p:nvPr/>
          </p:nvSpPr>
          <p:spPr bwMode="hidden">
            <a:xfrm>
              <a:off x="0" y="3072"/>
              <a:ext cx="5760" cy="1248"/>
            </a:xfrm>
            <a:custGeom>
              <a:avLst/>
              <a:gdLst>
                <a:gd name="T0" fmla="*/ 1773 w 6027"/>
                <a:gd name="T1" fmla="*/ 1 h 2296"/>
                <a:gd name="T2" fmla="*/ 0 w 6027"/>
                <a:gd name="T3" fmla="*/ 1 h 2296"/>
                <a:gd name="T4" fmla="*/ 0 w 6027"/>
                <a:gd name="T5" fmla="*/ 0 h 2296"/>
                <a:gd name="T6" fmla="*/ 1773 w 6027"/>
                <a:gd name="T7" fmla="*/ 0 h 2296"/>
                <a:gd name="T8" fmla="*/ 1773 w 6027"/>
                <a:gd name="T9" fmla="*/ 1 h 2296"/>
                <a:gd name="T10" fmla="*/ 1773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6" name="Freeform 4">
              <a:extLst>
                <a:ext uri="{FF2B5EF4-FFF2-40B4-BE49-F238E27FC236}">
                  <a16:creationId xmlns:a16="http://schemas.microsoft.com/office/drawing/2014/main" id="{0A32297F-1EAD-481B-B997-7E70140C868D}"/>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p:spPr>
          <p:txBody>
            <a:bodyPr/>
            <a:lstStyle/>
            <a:p>
              <a:pPr eaLnBrk="1" hangingPunct="1">
                <a:defRPr/>
              </a:pPr>
              <a:endParaRPr lang="es-ES"/>
            </a:p>
          </p:txBody>
        </p:sp>
      </p:grpSp>
      <p:sp>
        <p:nvSpPr>
          <p:cNvPr id="7" name="Freeform 5">
            <a:extLst>
              <a:ext uri="{FF2B5EF4-FFF2-40B4-BE49-F238E27FC236}">
                <a16:creationId xmlns:a16="http://schemas.microsoft.com/office/drawing/2014/main" id="{1483AF6B-F425-4906-A83F-5B547D1FD01D}"/>
              </a:ext>
            </a:extLst>
          </p:cNvPr>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8" name="Group 6">
            <a:extLst>
              <a:ext uri="{FF2B5EF4-FFF2-40B4-BE49-F238E27FC236}">
                <a16:creationId xmlns:a16="http://schemas.microsoft.com/office/drawing/2014/main" id="{447DFD60-C3D4-4F55-B293-50AFFF0F8F9C}"/>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3BE336B1-61A5-406D-B32B-CAA5BB1646D8}"/>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p:spPr>
          <p:txBody>
            <a:bodyPr/>
            <a:lstStyle/>
            <a:p>
              <a:pPr eaLnBrk="1" hangingPunct="1">
                <a:defRPr/>
              </a:pPr>
              <a:endParaRPr lang="es-ES"/>
            </a:p>
          </p:txBody>
        </p:sp>
        <p:grpSp>
          <p:nvGrpSpPr>
            <p:cNvPr id="10" name="Group 8">
              <a:extLst>
                <a:ext uri="{FF2B5EF4-FFF2-40B4-BE49-F238E27FC236}">
                  <a16:creationId xmlns:a16="http://schemas.microsoft.com/office/drawing/2014/main" id="{AFE2984F-461A-4B10-8352-596FD66C97BA}"/>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A45C2F56-22D0-40BE-819F-785EC396F90B}"/>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3" name="Freeform 10">
                <a:extLst>
                  <a:ext uri="{FF2B5EF4-FFF2-40B4-BE49-F238E27FC236}">
                    <a16:creationId xmlns:a16="http://schemas.microsoft.com/office/drawing/2014/main" id="{AFF7FC71-06D8-4CF5-A4A7-5F4480275F35}"/>
                  </a:ext>
                </a:extLst>
              </p:cNvPr>
              <p:cNvSpPr>
                <a:spLocks/>
              </p:cNvSpPr>
              <p:nvPr userDrawn="1"/>
            </p:nvSpPr>
            <p:spPr bwMode="ltGray">
              <a:xfrm>
                <a:off x="2677" y="3792"/>
                <a:ext cx="186" cy="395"/>
              </a:xfrm>
              <a:custGeom>
                <a:avLst/>
                <a:gdLst>
                  <a:gd name="T0" fmla="*/ 36 w 186"/>
                  <a:gd name="T1" fmla="*/ 0 h 353"/>
                  <a:gd name="T2" fmla="*/ 54 w 186"/>
                  <a:gd name="T3" fmla="*/ 368 h 353"/>
                  <a:gd name="T4" fmla="*/ 24 w 186"/>
                  <a:gd name="T5" fmla="*/ 633 h 353"/>
                  <a:gd name="T6" fmla="*/ 18 w 186"/>
                  <a:gd name="T7" fmla="*/ 1369 h 353"/>
                  <a:gd name="T8" fmla="*/ 42 w 186"/>
                  <a:gd name="T9" fmla="*/ 2377 h 353"/>
                  <a:gd name="T10" fmla="*/ 48 w 186"/>
                  <a:gd name="T11" fmla="*/ 3365 h 353"/>
                  <a:gd name="T12" fmla="*/ 0 w 186"/>
                  <a:gd name="T13" fmla="*/ 7353 h 353"/>
                  <a:gd name="T14" fmla="*/ 54 w 186"/>
                  <a:gd name="T15" fmla="*/ 4863 h 353"/>
                  <a:gd name="T16" fmla="*/ 84 w 186"/>
                  <a:gd name="T17" fmla="*/ 4489 h 353"/>
                  <a:gd name="T18" fmla="*/ 126 w 186"/>
                  <a:gd name="T19" fmla="*/ 2634 h 353"/>
                  <a:gd name="T20" fmla="*/ 144 w 186"/>
                  <a:gd name="T21" fmla="*/ 2492 h 353"/>
                  <a:gd name="T22" fmla="*/ 144 w 186"/>
                  <a:gd name="T23" fmla="*/ 1880 h 353"/>
                  <a:gd name="T24" fmla="*/ 186 w 186"/>
                  <a:gd name="T25" fmla="*/ 1369 h 353"/>
                  <a:gd name="T26" fmla="*/ 162 w 186"/>
                  <a:gd name="T27" fmla="*/ 124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4" name="Freeform 11">
                <a:extLst>
                  <a:ext uri="{FF2B5EF4-FFF2-40B4-BE49-F238E27FC236}">
                    <a16:creationId xmlns:a16="http://schemas.microsoft.com/office/drawing/2014/main" id="{3109BC77-754C-437E-A493-9A3109576ED1}"/>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5" name="Freeform 12">
                <a:extLst>
                  <a:ext uri="{FF2B5EF4-FFF2-40B4-BE49-F238E27FC236}">
                    <a16:creationId xmlns:a16="http://schemas.microsoft.com/office/drawing/2014/main" id="{B869A5A1-6C23-44CE-817A-FDA94EAED785}"/>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5 h 66"/>
                  <a:gd name="T8" fmla="*/ 6 w 155"/>
                  <a:gd name="T9" fmla="*/ 388 h 66"/>
                  <a:gd name="T10" fmla="*/ 0 w 155"/>
                  <a:gd name="T11" fmla="*/ 530 h 66"/>
                  <a:gd name="T12" fmla="*/ 78 w 155"/>
                  <a:gd name="T13" fmla="*/ 1301 h 66"/>
                  <a:gd name="T14" fmla="*/ 96 w 155"/>
                  <a:gd name="T15" fmla="*/ 916 h 66"/>
                  <a:gd name="T16" fmla="*/ 155 w 155"/>
                  <a:gd name="T17" fmla="*/ 1447 h 66"/>
                  <a:gd name="T18" fmla="*/ 126 w 155"/>
                  <a:gd name="T19" fmla="*/ 5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6" name="Freeform 13">
                <a:extLst>
                  <a:ext uri="{FF2B5EF4-FFF2-40B4-BE49-F238E27FC236}">
                    <a16:creationId xmlns:a16="http://schemas.microsoft.com/office/drawing/2014/main" id="{FE8D5187-2A75-4059-8BCF-BB9FDA374D8D}"/>
                  </a:ext>
                </a:extLst>
              </p:cNvPr>
              <p:cNvSpPr>
                <a:spLocks/>
              </p:cNvSpPr>
              <p:nvPr userDrawn="1"/>
            </p:nvSpPr>
            <p:spPr bwMode="ltGray">
              <a:xfrm>
                <a:off x="2486" y="3859"/>
                <a:ext cx="42" cy="81"/>
              </a:xfrm>
              <a:custGeom>
                <a:avLst/>
                <a:gdLst>
                  <a:gd name="T0" fmla="*/ 6 w 42"/>
                  <a:gd name="T1" fmla="*/ 880 h 72"/>
                  <a:gd name="T2" fmla="*/ 0 w 42"/>
                  <a:gd name="T3" fmla="*/ 457 h 72"/>
                  <a:gd name="T4" fmla="*/ 12 w 42"/>
                  <a:gd name="T5" fmla="*/ 158 h 72"/>
                  <a:gd name="T6" fmla="*/ 0 w 42"/>
                  <a:gd name="T7" fmla="*/ 158 h 72"/>
                  <a:gd name="T8" fmla="*/ 12 w 42"/>
                  <a:gd name="T9" fmla="*/ 158 h 72"/>
                  <a:gd name="T10" fmla="*/ 24 w 42"/>
                  <a:gd name="T11" fmla="*/ 158 h 72"/>
                  <a:gd name="T12" fmla="*/ 36 w 42"/>
                  <a:gd name="T13" fmla="*/ 158 h 72"/>
                  <a:gd name="T14" fmla="*/ 42 w 42"/>
                  <a:gd name="T15" fmla="*/ 0 h 72"/>
                  <a:gd name="T16" fmla="*/ 30 w 42"/>
                  <a:gd name="T17" fmla="*/ 457 h 72"/>
                  <a:gd name="T18" fmla="*/ 42 w 42"/>
                  <a:gd name="T19" fmla="*/ 1173 h 72"/>
                  <a:gd name="T20" fmla="*/ 12 w 42"/>
                  <a:gd name="T21" fmla="*/ 1720 h 72"/>
                  <a:gd name="T22" fmla="*/ 6 w 42"/>
                  <a:gd name="T23" fmla="*/ 880 h 72"/>
                  <a:gd name="T24" fmla="*/ 6 w 42"/>
                  <a:gd name="T25" fmla="*/ 88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11" name="Freeform 14">
              <a:extLst>
                <a:ext uri="{FF2B5EF4-FFF2-40B4-BE49-F238E27FC236}">
                  <a16:creationId xmlns:a16="http://schemas.microsoft.com/office/drawing/2014/main" id="{868CB0DB-6581-4B9B-85A8-FADDB948E62F}"/>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p:spPr>
          <p:txBody>
            <a:bodyPr/>
            <a:lstStyle/>
            <a:p>
              <a:pPr eaLnBrk="1" hangingPunct="1">
                <a:defRPr/>
              </a:pPr>
              <a:endParaRPr lang="es-ES"/>
            </a:p>
          </p:txBody>
        </p:sp>
      </p:grpSp>
      <p:grpSp>
        <p:nvGrpSpPr>
          <p:cNvPr id="17" name="Group 15">
            <a:extLst>
              <a:ext uri="{FF2B5EF4-FFF2-40B4-BE49-F238E27FC236}">
                <a16:creationId xmlns:a16="http://schemas.microsoft.com/office/drawing/2014/main" id="{353AF0FD-A05E-45FB-B91E-7FE2E4055884}"/>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5E01FFCD-6900-4DCA-9B3D-AB6566341276}"/>
                </a:ext>
              </a:extLst>
            </p:cNvPr>
            <p:cNvSpPr>
              <a:spLocks/>
            </p:cNvSpPr>
            <p:nvPr userDrawn="1"/>
          </p:nvSpPr>
          <p:spPr bwMode="auto">
            <a:xfrm>
              <a:off x="1196" y="3793"/>
              <a:ext cx="365" cy="291"/>
            </a:xfrm>
            <a:custGeom>
              <a:avLst/>
              <a:gdLst>
                <a:gd name="T0" fmla="*/ 24 w 365"/>
                <a:gd name="T1" fmla="*/ 24 h 287"/>
                <a:gd name="T2" fmla="*/ 0 w 365"/>
                <a:gd name="T3" fmla="*/ 87 h 287"/>
                <a:gd name="T4" fmla="*/ 66 w 365"/>
                <a:gd name="T5" fmla="*/ 162 h 287"/>
                <a:gd name="T6" fmla="*/ 143 w 365"/>
                <a:gd name="T7" fmla="*/ 264 h 287"/>
                <a:gd name="T8" fmla="*/ 191 w 365"/>
                <a:gd name="T9" fmla="*/ 243 h 287"/>
                <a:gd name="T10" fmla="*/ 341 w 365"/>
                <a:gd name="T11" fmla="*/ 416 h 287"/>
                <a:gd name="T12" fmla="*/ 305 w 365"/>
                <a:gd name="T13" fmla="*/ 252 h 287"/>
                <a:gd name="T14" fmla="*/ 365 w 365"/>
                <a:gd name="T15" fmla="*/ 189 h 287"/>
                <a:gd name="T16" fmla="*/ 359 w 365"/>
                <a:gd name="T17" fmla="*/ 180 h 287"/>
                <a:gd name="T18" fmla="*/ 335 w 365"/>
                <a:gd name="T19" fmla="*/ 168 h 287"/>
                <a:gd name="T20" fmla="*/ 299 w 365"/>
                <a:gd name="T21" fmla="*/ 126 h 287"/>
                <a:gd name="T22" fmla="*/ 257 w 365"/>
                <a:gd name="T23" fmla="*/ 99 h 287"/>
                <a:gd name="T24" fmla="*/ 215 w 365"/>
                <a:gd name="T25" fmla="*/ 81 h 287"/>
                <a:gd name="T26" fmla="*/ 173 w 365"/>
                <a:gd name="T27" fmla="*/ 6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9" name="Freeform 17">
              <a:extLst>
                <a:ext uri="{FF2B5EF4-FFF2-40B4-BE49-F238E27FC236}">
                  <a16:creationId xmlns:a16="http://schemas.microsoft.com/office/drawing/2014/main" id="{BDFD2EAA-4705-4F17-8ACB-E9CB0FD17E31}"/>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0" name="Freeform 18">
              <a:extLst>
                <a:ext uri="{FF2B5EF4-FFF2-40B4-BE49-F238E27FC236}">
                  <a16:creationId xmlns:a16="http://schemas.microsoft.com/office/drawing/2014/main" id="{0B06AEA9-F1B9-428E-BF93-DF8FA6ACE4DB}"/>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57 h 60"/>
                <a:gd name="T16" fmla="*/ 65 w 71"/>
                <a:gd name="T17" fmla="*/ 69 h 60"/>
                <a:gd name="T18" fmla="*/ 71 w 71"/>
                <a:gd name="T19" fmla="*/ 81 h 60"/>
                <a:gd name="T20" fmla="*/ 71 w 71"/>
                <a:gd name="T21" fmla="*/ 87 h 60"/>
                <a:gd name="T22" fmla="*/ 59 w 71"/>
                <a:gd name="T23" fmla="*/ 81 h 60"/>
                <a:gd name="T24" fmla="*/ 47 w 71"/>
                <a:gd name="T25" fmla="*/ 69 h 60"/>
                <a:gd name="T26" fmla="*/ 23 w 71"/>
                <a:gd name="T27" fmla="*/ 57 h 60"/>
                <a:gd name="T28" fmla="*/ 23 w 71"/>
                <a:gd name="T29" fmla="*/ 63 h 60"/>
                <a:gd name="T30" fmla="*/ 18 w 71"/>
                <a:gd name="T31" fmla="*/ 69 h 60"/>
                <a:gd name="T32" fmla="*/ 12 w 71"/>
                <a:gd name="T33" fmla="*/ 75 h 60"/>
                <a:gd name="T34" fmla="*/ 6 w 71"/>
                <a:gd name="T35" fmla="*/ 75 h 60"/>
                <a:gd name="T36" fmla="*/ 6 w 71"/>
                <a:gd name="T37" fmla="*/ 75 h 60"/>
                <a:gd name="T38" fmla="*/ 6 w 71"/>
                <a:gd name="T39" fmla="*/ 6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1" name="Freeform 19">
              <a:extLst>
                <a:ext uri="{FF2B5EF4-FFF2-40B4-BE49-F238E27FC236}">
                  <a16:creationId xmlns:a16="http://schemas.microsoft.com/office/drawing/2014/main" id="{2B8B0A69-AC56-4B59-B9A7-9CE2E660F470}"/>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81 h 162"/>
                <a:gd name="T10" fmla="*/ 96 w 161"/>
                <a:gd name="T11" fmla="*/ 87 h 162"/>
                <a:gd name="T12" fmla="*/ 102 w 161"/>
                <a:gd name="T13" fmla="*/ 99 h 162"/>
                <a:gd name="T14" fmla="*/ 108 w 161"/>
                <a:gd name="T15" fmla="*/ 111 h 162"/>
                <a:gd name="T16" fmla="*/ 120 w 161"/>
                <a:gd name="T17" fmla="*/ 124 h 162"/>
                <a:gd name="T18" fmla="*/ 143 w 161"/>
                <a:gd name="T19" fmla="*/ 160 h 162"/>
                <a:gd name="T20" fmla="*/ 155 w 161"/>
                <a:gd name="T21" fmla="*/ 192 h 162"/>
                <a:gd name="T22" fmla="*/ 161 w 161"/>
                <a:gd name="T23" fmla="*/ 213 h 162"/>
                <a:gd name="T24" fmla="*/ 161 w 161"/>
                <a:gd name="T25" fmla="*/ 222 h 162"/>
                <a:gd name="T26" fmla="*/ 96 w 161"/>
                <a:gd name="T27" fmla="*/ 136 h 162"/>
                <a:gd name="T28" fmla="*/ 30 w 161"/>
                <a:gd name="T29" fmla="*/ 8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2" name="Freeform 20">
              <a:extLst>
                <a:ext uri="{FF2B5EF4-FFF2-40B4-BE49-F238E27FC236}">
                  <a16:creationId xmlns:a16="http://schemas.microsoft.com/office/drawing/2014/main" id="{21FB5D58-06C1-4D23-8B8B-D7C7ADE25A4A}"/>
                </a:ext>
              </a:extLst>
            </p:cNvPr>
            <p:cNvSpPr>
              <a:spLocks/>
            </p:cNvSpPr>
            <p:nvPr userDrawn="1"/>
          </p:nvSpPr>
          <p:spPr bwMode="auto">
            <a:xfrm>
              <a:off x="706" y="3854"/>
              <a:ext cx="59" cy="61"/>
            </a:xfrm>
            <a:custGeom>
              <a:avLst/>
              <a:gdLst>
                <a:gd name="T0" fmla="*/ 59 w 59"/>
                <a:gd name="T1" fmla="*/ 6 h 60"/>
                <a:gd name="T2" fmla="*/ 41 w 59"/>
                <a:gd name="T3" fmla="*/ 57 h 60"/>
                <a:gd name="T4" fmla="*/ 41 w 59"/>
                <a:gd name="T5" fmla="*/ 63 h 60"/>
                <a:gd name="T6" fmla="*/ 47 w 59"/>
                <a:gd name="T7" fmla="*/ 69 h 60"/>
                <a:gd name="T8" fmla="*/ 53 w 59"/>
                <a:gd name="T9" fmla="*/ 81 h 60"/>
                <a:gd name="T10" fmla="*/ 53 w 59"/>
                <a:gd name="T11" fmla="*/ 87 h 60"/>
                <a:gd name="T12" fmla="*/ 47 w 59"/>
                <a:gd name="T13" fmla="*/ 81 h 60"/>
                <a:gd name="T14" fmla="*/ 35 w 59"/>
                <a:gd name="T15" fmla="*/ 75 h 60"/>
                <a:gd name="T16" fmla="*/ 23 w 59"/>
                <a:gd name="T17" fmla="*/ 63 h 60"/>
                <a:gd name="T18" fmla="*/ 17 w 59"/>
                <a:gd name="T19" fmla="*/ 5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3" name="Freeform 21">
              <a:extLst>
                <a:ext uri="{FF2B5EF4-FFF2-40B4-BE49-F238E27FC236}">
                  <a16:creationId xmlns:a16="http://schemas.microsoft.com/office/drawing/2014/main" id="{D64CE75F-429D-402C-86B7-BC85CEB83F39}"/>
                </a:ext>
              </a:extLst>
            </p:cNvPr>
            <p:cNvSpPr>
              <a:spLocks/>
            </p:cNvSpPr>
            <p:nvPr userDrawn="1"/>
          </p:nvSpPr>
          <p:spPr bwMode="auto">
            <a:xfrm>
              <a:off x="395" y="3811"/>
              <a:ext cx="245" cy="207"/>
            </a:xfrm>
            <a:custGeom>
              <a:avLst/>
              <a:gdLst>
                <a:gd name="T0" fmla="*/ 233 w 245"/>
                <a:gd name="T1" fmla="*/ 63 h 204"/>
                <a:gd name="T2" fmla="*/ 245 w 245"/>
                <a:gd name="T3" fmla="*/ 69 h 204"/>
                <a:gd name="T4" fmla="*/ 209 w 245"/>
                <a:gd name="T5" fmla="*/ 120 h 204"/>
                <a:gd name="T6" fmla="*/ 143 w 245"/>
                <a:gd name="T7" fmla="*/ 194 h 204"/>
                <a:gd name="T8" fmla="*/ 167 w 245"/>
                <a:gd name="T9" fmla="*/ 230 h 204"/>
                <a:gd name="T10" fmla="*/ 179 w 245"/>
                <a:gd name="T11" fmla="*/ 300 h 204"/>
                <a:gd name="T12" fmla="*/ 77 w 245"/>
                <a:gd name="T13" fmla="*/ 194 h 204"/>
                <a:gd name="T14" fmla="*/ 47 w 245"/>
                <a:gd name="T15" fmla="*/ 120 h 204"/>
                <a:gd name="T16" fmla="*/ 89 w 245"/>
                <a:gd name="T17" fmla="*/ 93 h 204"/>
                <a:gd name="T18" fmla="*/ 59 w 245"/>
                <a:gd name="T19" fmla="*/ 6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63 h 204"/>
                <a:gd name="T50" fmla="*/ 233 w 245"/>
                <a:gd name="T51" fmla="*/ 6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s-ES" noProof="0"/>
              <a:t>Haga clic para cambiar el estilo de título	</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s-ES" noProof="0"/>
              <a:t>Haga clic para modificar el estilo de subtítulo del patrón</a:t>
            </a:r>
          </a:p>
        </p:txBody>
      </p:sp>
      <p:sp>
        <p:nvSpPr>
          <p:cNvPr id="24" name="Rectangle 24">
            <a:extLst>
              <a:ext uri="{FF2B5EF4-FFF2-40B4-BE49-F238E27FC236}">
                <a16:creationId xmlns:a16="http://schemas.microsoft.com/office/drawing/2014/main" id="{D8321E18-5AEA-44AE-B88D-10A0753F740E}"/>
              </a:ext>
            </a:extLst>
          </p:cNvPr>
          <p:cNvSpPr>
            <a:spLocks noGrp="1" noChangeArrowheads="1"/>
          </p:cNvSpPr>
          <p:nvPr>
            <p:ph type="dt" sz="quarter" idx="10"/>
          </p:nvPr>
        </p:nvSpPr>
        <p:spPr/>
        <p:txBody>
          <a:bodyPr/>
          <a:lstStyle>
            <a:lvl1pPr>
              <a:defRPr/>
            </a:lvl1pPr>
          </a:lstStyle>
          <a:p>
            <a:pPr>
              <a:defRPr/>
            </a:pPr>
            <a:endParaRPr lang="es-ES"/>
          </a:p>
        </p:txBody>
      </p:sp>
      <p:sp>
        <p:nvSpPr>
          <p:cNvPr id="25" name="Rectangle 25">
            <a:extLst>
              <a:ext uri="{FF2B5EF4-FFF2-40B4-BE49-F238E27FC236}">
                <a16:creationId xmlns:a16="http://schemas.microsoft.com/office/drawing/2014/main" id="{B9605ADE-3A9A-426C-B57B-A9330FE9CD20}"/>
              </a:ext>
            </a:extLst>
          </p:cNvPr>
          <p:cNvSpPr>
            <a:spLocks noGrp="1" noChangeArrowheads="1"/>
          </p:cNvSpPr>
          <p:nvPr>
            <p:ph type="sldNum" sz="quarter" idx="11"/>
          </p:nvPr>
        </p:nvSpPr>
        <p:spPr/>
        <p:txBody>
          <a:bodyPr/>
          <a:lstStyle>
            <a:lvl1pPr>
              <a:defRPr/>
            </a:lvl1pPr>
          </a:lstStyle>
          <a:p>
            <a:pPr>
              <a:defRPr/>
            </a:pPr>
            <a:fld id="{D60D46AA-B8AF-4DC0-8539-9F2C8F60A768}" type="slidenum">
              <a:rPr lang="es-ES" altLang="es-ES"/>
              <a:pPr>
                <a:defRPr/>
              </a:pPr>
              <a:t>‹Nº›</a:t>
            </a:fld>
            <a:endParaRPr lang="es-ES" altLang="es-ES"/>
          </a:p>
        </p:txBody>
      </p:sp>
      <p:sp>
        <p:nvSpPr>
          <p:cNvPr id="26" name="Rectangle 26">
            <a:extLst>
              <a:ext uri="{FF2B5EF4-FFF2-40B4-BE49-F238E27FC236}">
                <a16:creationId xmlns:a16="http://schemas.microsoft.com/office/drawing/2014/main" id="{233EFD9D-C5AF-4A9A-92D3-B3C091B3EF3B}"/>
              </a:ext>
            </a:extLst>
          </p:cNvPr>
          <p:cNvSpPr>
            <a:spLocks noGrp="1" noChangeArrowheads="1"/>
          </p:cNvSpPr>
          <p:nvPr>
            <p:ph type="ftr" sz="quarter" idx="12"/>
          </p:nvPr>
        </p:nvSpPr>
        <p:spPr/>
        <p:txBody>
          <a:bodyPr/>
          <a:lstStyle>
            <a:lvl1pPr>
              <a:defRPr/>
            </a:lvl1pPr>
          </a:lstStyle>
          <a:p>
            <a:pPr>
              <a:defRPr/>
            </a:pPr>
            <a:endParaRPr lang="es-ES"/>
          </a:p>
        </p:txBody>
      </p:sp>
    </p:spTree>
    <p:extLst>
      <p:ext uri="{BB962C8B-B14F-4D97-AF65-F5344CB8AC3E}">
        <p14:creationId xmlns:p14="http://schemas.microsoft.com/office/powerpoint/2010/main" val="186641960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24">
            <a:extLst>
              <a:ext uri="{FF2B5EF4-FFF2-40B4-BE49-F238E27FC236}">
                <a16:creationId xmlns:a16="http://schemas.microsoft.com/office/drawing/2014/main" id="{B8E10A79-2D0E-42E6-B78B-D5D3E38BE084}"/>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25">
            <a:extLst>
              <a:ext uri="{FF2B5EF4-FFF2-40B4-BE49-F238E27FC236}">
                <a16:creationId xmlns:a16="http://schemas.microsoft.com/office/drawing/2014/main" id="{B8DDE4B5-A876-4243-851D-74227BDEBA9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26">
            <a:extLst>
              <a:ext uri="{FF2B5EF4-FFF2-40B4-BE49-F238E27FC236}">
                <a16:creationId xmlns:a16="http://schemas.microsoft.com/office/drawing/2014/main" id="{6AFCF8F0-358C-4C6C-B4FB-24092570D8C0}"/>
              </a:ext>
            </a:extLst>
          </p:cNvPr>
          <p:cNvSpPr>
            <a:spLocks noGrp="1" noChangeArrowheads="1"/>
          </p:cNvSpPr>
          <p:nvPr>
            <p:ph type="sldNum" sz="quarter" idx="12"/>
          </p:nvPr>
        </p:nvSpPr>
        <p:spPr>
          <a:ln/>
        </p:spPr>
        <p:txBody>
          <a:bodyPr/>
          <a:lstStyle>
            <a:lvl1pPr>
              <a:defRPr/>
            </a:lvl1pPr>
          </a:lstStyle>
          <a:p>
            <a:pPr>
              <a:defRPr/>
            </a:pPr>
            <a:fld id="{446CC2BB-1D1A-475B-ADEF-F7B6909F7FD9}" type="slidenum">
              <a:rPr lang="es-ES" altLang="es-ES"/>
              <a:pPr>
                <a:defRPr/>
              </a:pPr>
              <a:t>‹Nº›</a:t>
            </a:fld>
            <a:endParaRPr lang="es-ES" altLang="es-ES"/>
          </a:p>
        </p:txBody>
      </p:sp>
    </p:spTree>
    <p:extLst>
      <p:ext uri="{BB962C8B-B14F-4D97-AF65-F5344CB8AC3E}">
        <p14:creationId xmlns:p14="http://schemas.microsoft.com/office/powerpoint/2010/main" val="116170986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600"/>
            <a:ext cx="2057400" cy="58674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28600"/>
            <a:ext cx="601980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24">
            <a:extLst>
              <a:ext uri="{FF2B5EF4-FFF2-40B4-BE49-F238E27FC236}">
                <a16:creationId xmlns:a16="http://schemas.microsoft.com/office/drawing/2014/main" id="{130A1822-F0B8-478B-8CE1-9AD2ED2C5EC9}"/>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25">
            <a:extLst>
              <a:ext uri="{FF2B5EF4-FFF2-40B4-BE49-F238E27FC236}">
                <a16:creationId xmlns:a16="http://schemas.microsoft.com/office/drawing/2014/main" id="{830D145D-1E8C-4B92-B794-0F88869C5B1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26">
            <a:extLst>
              <a:ext uri="{FF2B5EF4-FFF2-40B4-BE49-F238E27FC236}">
                <a16:creationId xmlns:a16="http://schemas.microsoft.com/office/drawing/2014/main" id="{773DACF6-A8CF-447B-81FF-38648DD8678B}"/>
              </a:ext>
            </a:extLst>
          </p:cNvPr>
          <p:cNvSpPr>
            <a:spLocks noGrp="1" noChangeArrowheads="1"/>
          </p:cNvSpPr>
          <p:nvPr>
            <p:ph type="sldNum" sz="quarter" idx="12"/>
          </p:nvPr>
        </p:nvSpPr>
        <p:spPr>
          <a:ln/>
        </p:spPr>
        <p:txBody>
          <a:bodyPr/>
          <a:lstStyle>
            <a:lvl1pPr>
              <a:defRPr/>
            </a:lvl1pPr>
          </a:lstStyle>
          <a:p>
            <a:pPr>
              <a:defRPr/>
            </a:pPr>
            <a:fld id="{82EE39EE-00FE-485C-96A5-F7992458CCA2}" type="slidenum">
              <a:rPr lang="es-ES" altLang="es-ES"/>
              <a:pPr>
                <a:defRPr/>
              </a:pPr>
              <a:t>‹Nº›</a:t>
            </a:fld>
            <a:endParaRPr lang="es-ES" altLang="es-ES"/>
          </a:p>
        </p:txBody>
      </p:sp>
    </p:spTree>
    <p:extLst>
      <p:ext uri="{BB962C8B-B14F-4D97-AF65-F5344CB8AC3E}">
        <p14:creationId xmlns:p14="http://schemas.microsoft.com/office/powerpoint/2010/main" val="9336986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24">
            <a:extLst>
              <a:ext uri="{FF2B5EF4-FFF2-40B4-BE49-F238E27FC236}">
                <a16:creationId xmlns:a16="http://schemas.microsoft.com/office/drawing/2014/main" id="{5A431855-0EC8-4D21-AF7B-DC041A960512}"/>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25">
            <a:extLst>
              <a:ext uri="{FF2B5EF4-FFF2-40B4-BE49-F238E27FC236}">
                <a16:creationId xmlns:a16="http://schemas.microsoft.com/office/drawing/2014/main" id="{8D349071-5437-499C-97D5-4C008407C38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26">
            <a:extLst>
              <a:ext uri="{FF2B5EF4-FFF2-40B4-BE49-F238E27FC236}">
                <a16:creationId xmlns:a16="http://schemas.microsoft.com/office/drawing/2014/main" id="{5AB08CEE-047E-495E-8EE6-E37673C7BBD3}"/>
              </a:ext>
            </a:extLst>
          </p:cNvPr>
          <p:cNvSpPr>
            <a:spLocks noGrp="1" noChangeArrowheads="1"/>
          </p:cNvSpPr>
          <p:nvPr>
            <p:ph type="sldNum" sz="quarter" idx="12"/>
          </p:nvPr>
        </p:nvSpPr>
        <p:spPr>
          <a:ln/>
        </p:spPr>
        <p:txBody>
          <a:bodyPr/>
          <a:lstStyle>
            <a:lvl1pPr>
              <a:defRPr/>
            </a:lvl1pPr>
          </a:lstStyle>
          <a:p>
            <a:pPr>
              <a:defRPr/>
            </a:pPr>
            <a:fld id="{67C1F5DB-9EE9-4FFD-AC93-35AFBD3CFCE4}" type="slidenum">
              <a:rPr lang="es-ES" altLang="es-ES"/>
              <a:pPr>
                <a:defRPr/>
              </a:pPr>
              <a:t>‹Nº›</a:t>
            </a:fld>
            <a:endParaRPr lang="es-ES" altLang="es-ES"/>
          </a:p>
        </p:txBody>
      </p:sp>
    </p:spTree>
    <p:extLst>
      <p:ext uri="{BB962C8B-B14F-4D97-AF65-F5344CB8AC3E}">
        <p14:creationId xmlns:p14="http://schemas.microsoft.com/office/powerpoint/2010/main" val="155118484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Rectangle 24">
            <a:extLst>
              <a:ext uri="{FF2B5EF4-FFF2-40B4-BE49-F238E27FC236}">
                <a16:creationId xmlns:a16="http://schemas.microsoft.com/office/drawing/2014/main" id="{0CE49BCB-3B8E-461D-935F-658CC6A1E828}"/>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25">
            <a:extLst>
              <a:ext uri="{FF2B5EF4-FFF2-40B4-BE49-F238E27FC236}">
                <a16:creationId xmlns:a16="http://schemas.microsoft.com/office/drawing/2014/main" id="{D2B6ADC4-0FF0-41C4-829F-79FF02EDC00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26">
            <a:extLst>
              <a:ext uri="{FF2B5EF4-FFF2-40B4-BE49-F238E27FC236}">
                <a16:creationId xmlns:a16="http://schemas.microsoft.com/office/drawing/2014/main" id="{DFD12A63-349A-4DC8-86BB-CA2F0032ECE8}"/>
              </a:ext>
            </a:extLst>
          </p:cNvPr>
          <p:cNvSpPr>
            <a:spLocks noGrp="1" noChangeArrowheads="1"/>
          </p:cNvSpPr>
          <p:nvPr>
            <p:ph type="sldNum" sz="quarter" idx="12"/>
          </p:nvPr>
        </p:nvSpPr>
        <p:spPr>
          <a:ln/>
        </p:spPr>
        <p:txBody>
          <a:bodyPr/>
          <a:lstStyle>
            <a:lvl1pPr>
              <a:defRPr/>
            </a:lvl1pPr>
          </a:lstStyle>
          <a:p>
            <a:pPr>
              <a:defRPr/>
            </a:pPr>
            <a:fld id="{3E2127CF-24E4-4130-A687-5038F5EA6692}" type="slidenum">
              <a:rPr lang="es-ES" altLang="es-ES"/>
              <a:pPr>
                <a:defRPr/>
              </a:pPr>
              <a:t>‹Nº›</a:t>
            </a:fld>
            <a:endParaRPr lang="es-ES" altLang="es-ES"/>
          </a:p>
        </p:txBody>
      </p:sp>
    </p:spTree>
    <p:extLst>
      <p:ext uri="{BB962C8B-B14F-4D97-AF65-F5344CB8AC3E}">
        <p14:creationId xmlns:p14="http://schemas.microsoft.com/office/powerpoint/2010/main" val="108151809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495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495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24">
            <a:extLst>
              <a:ext uri="{FF2B5EF4-FFF2-40B4-BE49-F238E27FC236}">
                <a16:creationId xmlns:a16="http://schemas.microsoft.com/office/drawing/2014/main" id="{0E959FBE-285A-4A16-A28F-C3A5A6E82679}"/>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25">
            <a:extLst>
              <a:ext uri="{FF2B5EF4-FFF2-40B4-BE49-F238E27FC236}">
                <a16:creationId xmlns:a16="http://schemas.microsoft.com/office/drawing/2014/main" id="{F36861F7-07C8-4126-B618-023326152C76}"/>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26">
            <a:extLst>
              <a:ext uri="{FF2B5EF4-FFF2-40B4-BE49-F238E27FC236}">
                <a16:creationId xmlns:a16="http://schemas.microsoft.com/office/drawing/2014/main" id="{520E11AE-9C2B-41B6-A74B-391C74FBB117}"/>
              </a:ext>
            </a:extLst>
          </p:cNvPr>
          <p:cNvSpPr>
            <a:spLocks noGrp="1" noChangeArrowheads="1"/>
          </p:cNvSpPr>
          <p:nvPr>
            <p:ph type="sldNum" sz="quarter" idx="12"/>
          </p:nvPr>
        </p:nvSpPr>
        <p:spPr>
          <a:ln/>
        </p:spPr>
        <p:txBody>
          <a:bodyPr/>
          <a:lstStyle>
            <a:lvl1pPr>
              <a:defRPr/>
            </a:lvl1pPr>
          </a:lstStyle>
          <a:p>
            <a:pPr>
              <a:defRPr/>
            </a:pPr>
            <a:fld id="{C1F93ABE-1EB5-4ACC-A765-1DB8E1AE28A6}" type="slidenum">
              <a:rPr lang="es-ES" altLang="es-ES"/>
              <a:pPr>
                <a:defRPr/>
              </a:pPr>
              <a:t>‹Nº›</a:t>
            </a:fld>
            <a:endParaRPr lang="es-ES" altLang="es-ES"/>
          </a:p>
        </p:txBody>
      </p:sp>
    </p:spTree>
    <p:extLst>
      <p:ext uri="{BB962C8B-B14F-4D97-AF65-F5344CB8AC3E}">
        <p14:creationId xmlns:p14="http://schemas.microsoft.com/office/powerpoint/2010/main" val="16262176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24">
            <a:extLst>
              <a:ext uri="{FF2B5EF4-FFF2-40B4-BE49-F238E27FC236}">
                <a16:creationId xmlns:a16="http://schemas.microsoft.com/office/drawing/2014/main" id="{A2470EFB-6555-4BB8-850F-51A76242EF09}"/>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25">
            <a:extLst>
              <a:ext uri="{FF2B5EF4-FFF2-40B4-BE49-F238E27FC236}">
                <a16:creationId xmlns:a16="http://schemas.microsoft.com/office/drawing/2014/main" id="{1E22206B-2521-4E7E-81F7-A1491CF0205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26">
            <a:extLst>
              <a:ext uri="{FF2B5EF4-FFF2-40B4-BE49-F238E27FC236}">
                <a16:creationId xmlns:a16="http://schemas.microsoft.com/office/drawing/2014/main" id="{9AF61BC6-3586-4CA3-85B3-CC468CC6DB5B}"/>
              </a:ext>
            </a:extLst>
          </p:cNvPr>
          <p:cNvSpPr>
            <a:spLocks noGrp="1" noChangeArrowheads="1"/>
          </p:cNvSpPr>
          <p:nvPr>
            <p:ph type="sldNum" sz="quarter" idx="12"/>
          </p:nvPr>
        </p:nvSpPr>
        <p:spPr>
          <a:ln/>
        </p:spPr>
        <p:txBody>
          <a:bodyPr/>
          <a:lstStyle>
            <a:lvl1pPr>
              <a:defRPr/>
            </a:lvl1pPr>
          </a:lstStyle>
          <a:p>
            <a:pPr>
              <a:defRPr/>
            </a:pPr>
            <a:fld id="{D21A2827-0F9C-4C7D-BE45-73E5A3051402}" type="slidenum">
              <a:rPr lang="es-ES" altLang="es-ES"/>
              <a:pPr>
                <a:defRPr/>
              </a:pPr>
              <a:t>‹Nº›</a:t>
            </a:fld>
            <a:endParaRPr lang="es-ES" altLang="es-ES"/>
          </a:p>
        </p:txBody>
      </p:sp>
    </p:spTree>
    <p:extLst>
      <p:ext uri="{BB962C8B-B14F-4D97-AF65-F5344CB8AC3E}">
        <p14:creationId xmlns:p14="http://schemas.microsoft.com/office/powerpoint/2010/main" val="392767254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24">
            <a:extLst>
              <a:ext uri="{FF2B5EF4-FFF2-40B4-BE49-F238E27FC236}">
                <a16:creationId xmlns:a16="http://schemas.microsoft.com/office/drawing/2014/main" id="{40B2F643-F3CF-4EE7-9573-D59CA0177EEF}"/>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25">
            <a:extLst>
              <a:ext uri="{FF2B5EF4-FFF2-40B4-BE49-F238E27FC236}">
                <a16:creationId xmlns:a16="http://schemas.microsoft.com/office/drawing/2014/main" id="{9E5F4C06-22F8-41C9-83B3-EE666E61C86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26">
            <a:extLst>
              <a:ext uri="{FF2B5EF4-FFF2-40B4-BE49-F238E27FC236}">
                <a16:creationId xmlns:a16="http://schemas.microsoft.com/office/drawing/2014/main" id="{270F971E-9B19-4539-A8CD-8ED7262C79E2}"/>
              </a:ext>
            </a:extLst>
          </p:cNvPr>
          <p:cNvSpPr>
            <a:spLocks noGrp="1" noChangeArrowheads="1"/>
          </p:cNvSpPr>
          <p:nvPr>
            <p:ph type="sldNum" sz="quarter" idx="12"/>
          </p:nvPr>
        </p:nvSpPr>
        <p:spPr>
          <a:ln/>
        </p:spPr>
        <p:txBody>
          <a:bodyPr/>
          <a:lstStyle>
            <a:lvl1pPr>
              <a:defRPr/>
            </a:lvl1pPr>
          </a:lstStyle>
          <a:p>
            <a:pPr>
              <a:defRPr/>
            </a:pPr>
            <a:fld id="{A6CB5191-E59A-448E-B009-8B2D4CC7122C}" type="slidenum">
              <a:rPr lang="es-ES" altLang="es-ES"/>
              <a:pPr>
                <a:defRPr/>
              </a:pPr>
              <a:t>‹Nº›</a:t>
            </a:fld>
            <a:endParaRPr lang="es-ES" altLang="es-ES"/>
          </a:p>
        </p:txBody>
      </p:sp>
    </p:spTree>
    <p:extLst>
      <p:ext uri="{BB962C8B-B14F-4D97-AF65-F5344CB8AC3E}">
        <p14:creationId xmlns:p14="http://schemas.microsoft.com/office/powerpoint/2010/main" val="229892077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9885650-0DB7-49BA-8464-896F045032BA}"/>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25">
            <a:extLst>
              <a:ext uri="{FF2B5EF4-FFF2-40B4-BE49-F238E27FC236}">
                <a16:creationId xmlns:a16="http://schemas.microsoft.com/office/drawing/2014/main" id="{F502134B-E353-4D35-9480-772A8A919EC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26">
            <a:extLst>
              <a:ext uri="{FF2B5EF4-FFF2-40B4-BE49-F238E27FC236}">
                <a16:creationId xmlns:a16="http://schemas.microsoft.com/office/drawing/2014/main" id="{FB1AB8EA-D18F-4D46-AEA8-BA5257033B25}"/>
              </a:ext>
            </a:extLst>
          </p:cNvPr>
          <p:cNvSpPr>
            <a:spLocks noGrp="1" noChangeArrowheads="1"/>
          </p:cNvSpPr>
          <p:nvPr>
            <p:ph type="sldNum" sz="quarter" idx="12"/>
          </p:nvPr>
        </p:nvSpPr>
        <p:spPr>
          <a:ln/>
        </p:spPr>
        <p:txBody>
          <a:bodyPr/>
          <a:lstStyle>
            <a:lvl1pPr>
              <a:defRPr/>
            </a:lvl1pPr>
          </a:lstStyle>
          <a:p>
            <a:pPr>
              <a:defRPr/>
            </a:pPr>
            <a:fld id="{CC811952-3003-4226-BA58-CCC2691622D8}" type="slidenum">
              <a:rPr lang="es-ES" altLang="es-ES"/>
              <a:pPr>
                <a:defRPr/>
              </a:pPr>
              <a:t>‹Nº›</a:t>
            </a:fld>
            <a:endParaRPr lang="es-ES" altLang="es-ES"/>
          </a:p>
        </p:txBody>
      </p:sp>
    </p:spTree>
    <p:extLst>
      <p:ext uri="{BB962C8B-B14F-4D97-AF65-F5344CB8AC3E}">
        <p14:creationId xmlns:p14="http://schemas.microsoft.com/office/powerpoint/2010/main" val="82177104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24">
            <a:extLst>
              <a:ext uri="{FF2B5EF4-FFF2-40B4-BE49-F238E27FC236}">
                <a16:creationId xmlns:a16="http://schemas.microsoft.com/office/drawing/2014/main" id="{07092128-C17A-4763-87F1-6B89E7A97A98}"/>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25">
            <a:extLst>
              <a:ext uri="{FF2B5EF4-FFF2-40B4-BE49-F238E27FC236}">
                <a16:creationId xmlns:a16="http://schemas.microsoft.com/office/drawing/2014/main" id="{053DE1E1-19CB-44EB-9AF9-656B9321C8C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26">
            <a:extLst>
              <a:ext uri="{FF2B5EF4-FFF2-40B4-BE49-F238E27FC236}">
                <a16:creationId xmlns:a16="http://schemas.microsoft.com/office/drawing/2014/main" id="{8E629EDB-AFC1-42B3-8C67-8C5A47B6D709}"/>
              </a:ext>
            </a:extLst>
          </p:cNvPr>
          <p:cNvSpPr>
            <a:spLocks noGrp="1" noChangeArrowheads="1"/>
          </p:cNvSpPr>
          <p:nvPr>
            <p:ph type="sldNum" sz="quarter" idx="12"/>
          </p:nvPr>
        </p:nvSpPr>
        <p:spPr>
          <a:ln/>
        </p:spPr>
        <p:txBody>
          <a:bodyPr/>
          <a:lstStyle>
            <a:lvl1pPr>
              <a:defRPr/>
            </a:lvl1pPr>
          </a:lstStyle>
          <a:p>
            <a:pPr>
              <a:defRPr/>
            </a:pPr>
            <a:fld id="{53EB1C84-EFE1-4639-8927-EB3250890BF0}" type="slidenum">
              <a:rPr lang="es-ES" altLang="es-ES"/>
              <a:pPr>
                <a:defRPr/>
              </a:pPr>
              <a:t>‹Nº›</a:t>
            </a:fld>
            <a:endParaRPr lang="es-ES" altLang="es-ES"/>
          </a:p>
        </p:txBody>
      </p:sp>
    </p:spTree>
    <p:extLst>
      <p:ext uri="{BB962C8B-B14F-4D97-AF65-F5344CB8AC3E}">
        <p14:creationId xmlns:p14="http://schemas.microsoft.com/office/powerpoint/2010/main" val="277471959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24">
            <a:extLst>
              <a:ext uri="{FF2B5EF4-FFF2-40B4-BE49-F238E27FC236}">
                <a16:creationId xmlns:a16="http://schemas.microsoft.com/office/drawing/2014/main" id="{AC5C3AB0-9633-437D-B5D1-ABAD4D37174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25">
            <a:extLst>
              <a:ext uri="{FF2B5EF4-FFF2-40B4-BE49-F238E27FC236}">
                <a16:creationId xmlns:a16="http://schemas.microsoft.com/office/drawing/2014/main" id="{141A6C3C-6F85-4A48-A0E5-1ACB3886C62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26">
            <a:extLst>
              <a:ext uri="{FF2B5EF4-FFF2-40B4-BE49-F238E27FC236}">
                <a16:creationId xmlns:a16="http://schemas.microsoft.com/office/drawing/2014/main" id="{5D9C5003-4547-4E95-91D6-B433A6C98B71}"/>
              </a:ext>
            </a:extLst>
          </p:cNvPr>
          <p:cNvSpPr>
            <a:spLocks noGrp="1" noChangeArrowheads="1"/>
          </p:cNvSpPr>
          <p:nvPr>
            <p:ph type="sldNum" sz="quarter" idx="12"/>
          </p:nvPr>
        </p:nvSpPr>
        <p:spPr>
          <a:ln/>
        </p:spPr>
        <p:txBody>
          <a:bodyPr/>
          <a:lstStyle>
            <a:lvl1pPr>
              <a:defRPr/>
            </a:lvl1pPr>
          </a:lstStyle>
          <a:p>
            <a:pPr>
              <a:defRPr/>
            </a:pPr>
            <a:fld id="{86AB3565-0491-4796-AB5B-5D1F061FCB9B}" type="slidenum">
              <a:rPr lang="es-ES" altLang="es-ES"/>
              <a:pPr>
                <a:defRPr/>
              </a:pPr>
              <a:t>‹Nº›</a:t>
            </a:fld>
            <a:endParaRPr lang="es-ES" altLang="es-ES"/>
          </a:p>
        </p:txBody>
      </p:sp>
    </p:spTree>
    <p:extLst>
      <p:ext uri="{BB962C8B-B14F-4D97-AF65-F5344CB8AC3E}">
        <p14:creationId xmlns:p14="http://schemas.microsoft.com/office/powerpoint/2010/main" val="174367027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0" r="-10000"/>
          </a:stretch>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07274D7-BDCD-426A-900F-632307C4E4F4}"/>
              </a:ext>
            </a:extLst>
          </p:cNvPr>
          <p:cNvGrpSpPr>
            <a:grpSpLocks/>
          </p:cNvGrpSpPr>
          <p:nvPr/>
        </p:nvGrpSpPr>
        <p:grpSpPr bwMode="auto">
          <a:xfrm>
            <a:off x="0" y="0"/>
            <a:ext cx="9144000" cy="6858000"/>
            <a:chOff x="0" y="0"/>
            <a:chExt cx="5760" cy="4320"/>
          </a:xfrm>
        </p:grpSpPr>
        <p:sp>
          <p:nvSpPr>
            <p:cNvPr id="1049" name="Freeform 3">
              <a:extLst>
                <a:ext uri="{FF2B5EF4-FFF2-40B4-BE49-F238E27FC236}">
                  <a16:creationId xmlns:a16="http://schemas.microsoft.com/office/drawing/2014/main" id="{53F8E05B-F036-48B5-A9F9-CBB04F58F4B6}"/>
                </a:ext>
              </a:extLst>
            </p:cNvPr>
            <p:cNvSpPr>
              <a:spLocks/>
            </p:cNvSpPr>
            <p:nvPr/>
          </p:nvSpPr>
          <p:spPr bwMode="hidden">
            <a:xfrm>
              <a:off x="0" y="3072"/>
              <a:ext cx="5760" cy="1248"/>
            </a:xfrm>
            <a:custGeom>
              <a:avLst/>
              <a:gdLst>
                <a:gd name="T0" fmla="*/ 1773 w 6027"/>
                <a:gd name="T1" fmla="*/ 1 h 2296"/>
                <a:gd name="T2" fmla="*/ 0 w 6027"/>
                <a:gd name="T3" fmla="*/ 1 h 2296"/>
                <a:gd name="T4" fmla="*/ 0 w 6027"/>
                <a:gd name="T5" fmla="*/ 0 h 2296"/>
                <a:gd name="T6" fmla="*/ 1773 w 6027"/>
                <a:gd name="T7" fmla="*/ 0 h 2296"/>
                <a:gd name="T8" fmla="*/ 1773 w 6027"/>
                <a:gd name="T9" fmla="*/ 1 h 2296"/>
                <a:gd name="T10" fmla="*/ 1773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100" name="Freeform 4">
              <a:extLst>
                <a:ext uri="{FF2B5EF4-FFF2-40B4-BE49-F238E27FC236}">
                  <a16:creationId xmlns:a16="http://schemas.microsoft.com/office/drawing/2014/main" id="{F1131823-D726-4E46-92C8-F6402B1D2538}"/>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p:spPr>
          <p:txBody>
            <a:bodyPr/>
            <a:lstStyle/>
            <a:p>
              <a:pPr eaLnBrk="1" hangingPunct="1">
                <a:defRPr/>
              </a:pPr>
              <a:endParaRPr lang="es-ES"/>
            </a:p>
          </p:txBody>
        </p:sp>
      </p:grpSp>
      <p:sp>
        <p:nvSpPr>
          <p:cNvPr id="1027" name="Freeform 5">
            <a:extLst>
              <a:ext uri="{FF2B5EF4-FFF2-40B4-BE49-F238E27FC236}">
                <a16:creationId xmlns:a16="http://schemas.microsoft.com/office/drawing/2014/main" id="{E881C0E3-5132-4BED-8C79-D66CF744313E}"/>
              </a:ext>
            </a:extLst>
          </p:cNvPr>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1028" name="Group 6">
            <a:extLst>
              <a:ext uri="{FF2B5EF4-FFF2-40B4-BE49-F238E27FC236}">
                <a16:creationId xmlns:a16="http://schemas.microsoft.com/office/drawing/2014/main" id="{5423D518-FE94-4DFC-89A3-27C7D885FA69}"/>
              </a:ext>
            </a:extLst>
          </p:cNvPr>
          <p:cNvGrpSpPr>
            <a:grpSpLocks/>
          </p:cNvGrpSpPr>
          <p:nvPr/>
        </p:nvGrpSpPr>
        <p:grpSpPr bwMode="auto">
          <a:xfrm>
            <a:off x="0" y="6019800"/>
            <a:ext cx="7848600" cy="857250"/>
            <a:chOff x="0" y="3792"/>
            <a:chExt cx="4944" cy="540"/>
          </a:xfrm>
        </p:grpSpPr>
        <p:sp>
          <p:nvSpPr>
            <p:cNvPr id="4103" name="Freeform 7">
              <a:extLst>
                <a:ext uri="{FF2B5EF4-FFF2-40B4-BE49-F238E27FC236}">
                  <a16:creationId xmlns:a16="http://schemas.microsoft.com/office/drawing/2014/main" id="{AA49EB7B-8722-4AEF-8552-7D59CE52F271}"/>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p:spPr>
          <p:txBody>
            <a:bodyPr/>
            <a:lstStyle/>
            <a:p>
              <a:pPr eaLnBrk="1" hangingPunct="1">
                <a:defRPr/>
              </a:pPr>
              <a:endParaRPr lang="es-ES"/>
            </a:p>
          </p:txBody>
        </p:sp>
        <p:grpSp>
          <p:nvGrpSpPr>
            <p:cNvPr id="1042" name="Group 8">
              <a:extLst>
                <a:ext uri="{FF2B5EF4-FFF2-40B4-BE49-F238E27FC236}">
                  <a16:creationId xmlns:a16="http://schemas.microsoft.com/office/drawing/2014/main" id="{AC478B2E-DF9B-4D3A-B3FC-1E840F4E40A2}"/>
                </a:ext>
              </a:extLst>
            </p:cNvPr>
            <p:cNvGrpSpPr>
              <a:grpSpLocks/>
            </p:cNvGrpSpPr>
            <p:nvPr userDrawn="1"/>
          </p:nvGrpSpPr>
          <p:grpSpPr bwMode="auto">
            <a:xfrm>
              <a:off x="2486" y="3792"/>
              <a:ext cx="2458" cy="540"/>
              <a:chOff x="2486" y="3792"/>
              <a:chExt cx="2458" cy="540"/>
            </a:xfrm>
          </p:grpSpPr>
          <p:sp>
            <p:nvSpPr>
              <p:cNvPr id="1044" name="Freeform 9">
                <a:extLst>
                  <a:ext uri="{FF2B5EF4-FFF2-40B4-BE49-F238E27FC236}">
                    <a16:creationId xmlns:a16="http://schemas.microsoft.com/office/drawing/2014/main" id="{3EEAE500-D30D-4836-AF7D-C7E6BAB317BC}"/>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45" name="Freeform 10">
                <a:extLst>
                  <a:ext uri="{FF2B5EF4-FFF2-40B4-BE49-F238E27FC236}">
                    <a16:creationId xmlns:a16="http://schemas.microsoft.com/office/drawing/2014/main" id="{E24332CA-6A1A-4041-929B-035C6F66D6F5}"/>
                  </a:ext>
                </a:extLst>
              </p:cNvPr>
              <p:cNvSpPr>
                <a:spLocks/>
              </p:cNvSpPr>
              <p:nvPr userDrawn="1"/>
            </p:nvSpPr>
            <p:spPr bwMode="ltGray">
              <a:xfrm>
                <a:off x="2677" y="3792"/>
                <a:ext cx="186" cy="395"/>
              </a:xfrm>
              <a:custGeom>
                <a:avLst/>
                <a:gdLst>
                  <a:gd name="T0" fmla="*/ 36 w 186"/>
                  <a:gd name="T1" fmla="*/ 0 h 353"/>
                  <a:gd name="T2" fmla="*/ 54 w 186"/>
                  <a:gd name="T3" fmla="*/ 368 h 353"/>
                  <a:gd name="T4" fmla="*/ 24 w 186"/>
                  <a:gd name="T5" fmla="*/ 633 h 353"/>
                  <a:gd name="T6" fmla="*/ 18 w 186"/>
                  <a:gd name="T7" fmla="*/ 1369 h 353"/>
                  <a:gd name="T8" fmla="*/ 42 w 186"/>
                  <a:gd name="T9" fmla="*/ 2377 h 353"/>
                  <a:gd name="T10" fmla="*/ 48 w 186"/>
                  <a:gd name="T11" fmla="*/ 3365 h 353"/>
                  <a:gd name="T12" fmla="*/ 0 w 186"/>
                  <a:gd name="T13" fmla="*/ 7353 h 353"/>
                  <a:gd name="T14" fmla="*/ 54 w 186"/>
                  <a:gd name="T15" fmla="*/ 4863 h 353"/>
                  <a:gd name="T16" fmla="*/ 84 w 186"/>
                  <a:gd name="T17" fmla="*/ 4489 h 353"/>
                  <a:gd name="T18" fmla="*/ 126 w 186"/>
                  <a:gd name="T19" fmla="*/ 2634 h 353"/>
                  <a:gd name="T20" fmla="*/ 144 w 186"/>
                  <a:gd name="T21" fmla="*/ 2492 h 353"/>
                  <a:gd name="T22" fmla="*/ 144 w 186"/>
                  <a:gd name="T23" fmla="*/ 1880 h 353"/>
                  <a:gd name="T24" fmla="*/ 186 w 186"/>
                  <a:gd name="T25" fmla="*/ 1369 h 353"/>
                  <a:gd name="T26" fmla="*/ 162 w 186"/>
                  <a:gd name="T27" fmla="*/ 124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46" name="Freeform 11">
                <a:extLst>
                  <a:ext uri="{FF2B5EF4-FFF2-40B4-BE49-F238E27FC236}">
                    <a16:creationId xmlns:a16="http://schemas.microsoft.com/office/drawing/2014/main" id="{B6CA4B08-6C70-4C45-8C53-A884793E8EF9}"/>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47" name="Freeform 12">
                <a:extLst>
                  <a:ext uri="{FF2B5EF4-FFF2-40B4-BE49-F238E27FC236}">
                    <a16:creationId xmlns:a16="http://schemas.microsoft.com/office/drawing/2014/main" id="{AB53548C-22D6-4BE2-9972-B621AFDC6F1B}"/>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5 h 66"/>
                  <a:gd name="T8" fmla="*/ 6 w 155"/>
                  <a:gd name="T9" fmla="*/ 388 h 66"/>
                  <a:gd name="T10" fmla="*/ 0 w 155"/>
                  <a:gd name="T11" fmla="*/ 530 h 66"/>
                  <a:gd name="T12" fmla="*/ 78 w 155"/>
                  <a:gd name="T13" fmla="*/ 1301 h 66"/>
                  <a:gd name="T14" fmla="*/ 96 w 155"/>
                  <a:gd name="T15" fmla="*/ 916 h 66"/>
                  <a:gd name="T16" fmla="*/ 155 w 155"/>
                  <a:gd name="T17" fmla="*/ 1447 h 66"/>
                  <a:gd name="T18" fmla="*/ 126 w 155"/>
                  <a:gd name="T19" fmla="*/ 5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48" name="Freeform 13">
                <a:extLst>
                  <a:ext uri="{FF2B5EF4-FFF2-40B4-BE49-F238E27FC236}">
                    <a16:creationId xmlns:a16="http://schemas.microsoft.com/office/drawing/2014/main" id="{A049348F-AC92-4472-806F-BC08436C8AFB}"/>
                  </a:ext>
                </a:extLst>
              </p:cNvPr>
              <p:cNvSpPr>
                <a:spLocks/>
              </p:cNvSpPr>
              <p:nvPr userDrawn="1"/>
            </p:nvSpPr>
            <p:spPr bwMode="ltGray">
              <a:xfrm>
                <a:off x="2486" y="3859"/>
                <a:ext cx="42" cy="81"/>
              </a:xfrm>
              <a:custGeom>
                <a:avLst/>
                <a:gdLst>
                  <a:gd name="T0" fmla="*/ 6 w 42"/>
                  <a:gd name="T1" fmla="*/ 880 h 72"/>
                  <a:gd name="T2" fmla="*/ 0 w 42"/>
                  <a:gd name="T3" fmla="*/ 457 h 72"/>
                  <a:gd name="T4" fmla="*/ 12 w 42"/>
                  <a:gd name="T5" fmla="*/ 158 h 72"/>
                  <a:gd name="T6" fmla="*/ 0 w 42"/>
                  <a:gd name="T7" fmla="*/ 158 h 72"/>
                  <a:gd name="T8" fmla="*/ 12 w 42"/>
                  <a:gd name="T9" fmla="*/ 158 h 72"/>
                  <a:gd name="T10" fmla="*/ 24 w 42"/>
                  <a:gd name="T11" fmla="*/ 158 h 72"/>
                  <a:gd name="T12" fmla="*/ 36 w 42"/>
                  <a:gd name="T13" fmla="*/ 158 h 72"/>
                  <a:gd name="T14" fmla="*/ 42 w 42"/>
                  <a:gd name="T15" fmla="*/ 0 h 72"/>
                  <a:gd name="T16" fmla="*/ 30 w 42"/>
                  <a:gd name="T17" fmla="*/ 457 h 72"/>
                  <a:gd name="T18" fmla="*/ 42 w 42"/>
                  <a:gd name="T19" fmla="*/ 1173 h 72"/>
                  <a:gd name="T20" fmla="*/ 12 w 42"/>
                  <a:gd name="T21" fmla="*/ 1720 h 72"/>
                  <a:gd name="T22" fmla="*/ 6 w 42"/>
                  <a:gd name="T23" fmla="*/ 880 h 72"/>
                  <a:gd name="T24" fmla="*/ 6 w 42"/>
                  <a:gd name="T25" fmla="*/ 88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4110" name="Freeform 14">
              <a:extLst>
                <a:ext uri="{FF2B5EF4-FFF2-40B4-BE49-F238E27FC236}">
                  <a16:creationId xmlns:a16="http://schemas.microsoft.com/office/drawing/2014/main" id="{1FE37D42-90DE-4DD0-8D51-04428798D287}"/>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p:spPr>
          <p:txBody>
            <a:bodyPr/>
            <a:lstStyle/>
            <a:p>
              <a:pPr eaLnBrk="1" hangingPunct="1">
                <a:defRPr/>
              </a:pPr>
              <a:endParaRPr lang="es-ES"/>
            </a:p>
          </p:txBody>
        </p:sp>
      </p:grpSp>
      <p:grpSp>
        <p:nvGrpSpPr>
          <p:cNvPr id="1029" name="Group 15">
            <a:extLst>
              <a:ext uri="{FF2B5EF4-FFF2-40B4-BE49-F238E27FC236}">
                <a16:creationId xmlns:a16="http://schemas.microsoft.com/office/drawing/2014/main" id="{B9EF95AF-10AE-4610-9BE8-DABBE0915C9C}"/>
              </a:ext>
            </a:extLst>
          </p:cNvPr>
          <p:cNvGrpSpPr>
            <a:grpSpLocks/>
          </p:cNvGrpSpPr>
          <p:nvPr/>
        </p:nvGrpSpPr>
        <p:grpSpPr bwMode="auto">
          <a:xfrm>
            <a:off x="627063" y="6021388"/>
            <a:ext cx="5684837" cy="849312"/>
            <a:chOff x="395" y="3793"/>
            <a:chExt cx="3581" cy="535"/>
          </a:xfrm>
        </p:grpSpPr>
        <p:sp>
          <p:nvSpPr>
            <p:cNvPr id="1035" name="Freeform 16">
              <a:extLst>
                <a:ext uri="{FF2B5EF4-FFF2-40B4-BE49-F238E27FC236}">
                  <a16:creationId xmlns:a16="http://schemas.microsoft.com/office/drawing/2014/main" id="{179BD5A2-5ADF-4242-B8D9-5E7C02116AF3}"/>
                </a:ext>
              </a:extLst>
            </p:cNvPr>
            <p:cNvSpPr>
              <a:spLocks/>
            </p:cNvSpPr>
            <p:nvPr/>
          </p:nvSpPr>
          <p:spPr bwMode="auto">
            <a:xfrm>
              <a:off x="1196" y="3793"/>
              <a:ext cx="365" cy="291"/>
            </a:xfrm>
            <a:custGeom>
              <a:avLst/>
              <a:gdLst>
                <a:gd name="T0" fmla="*/ 24 w 365"/>
                <a:gd name="T1" fmla="*/ 24 h 287"/>
                <a:gd name="T2" fmla="*/ 0 w 365"/>
                <a:gd name="T3" fmla="*/ 87 h 287"/>
                <a:gd name="T4" fmla="*/ 66 w 365"/>
                <a:gd name="T5" fmla="*/ 162 h 287"/>
                <a:gd name="T6" fmla="*/ 143 w 365"/>
                <a:gd name="T7" fmla="*/ 264 h 287"/>
                <a:gd name="T8" fmla="*/ 191 w 365"/>
                <a:gd name="T9" fmla="*/ 243 h 287"/>
                <a:gd name="T10" fmla="*/ 341 w 365"/>
                <a:gd name="T11" fmla="*/ 416 h 287"/>
                <a:gd name="T12" fmla="*/ 305 w 365"/>
                <a:gd name="T13" fmla="*/ 252 h 287"/>
                <a:gd name="T14" fmla="*/ 365 w 365"/>
                <a:gd name="T15" fmla="*/ 189 h 287"/>
                <a:gd name="T16" fmla="*/ 359 w 365"/>
                <a:gd name="T17" fmla="*/ 180 h 287"/>
                <a:gd name="T18" fmla="*/ 335 w 365"/>
                <a:gd name="T19" fmla="*/ 168 h 287"/>
                <a:gd name="T20" fmla="*/ 299 w 365"/>
                <a:gd name="T21" fmla="*/ 126 h 287"/>
                <a:gd name="T22" fmla="*/ 257 w 365"/>
                <a:gd name="T23" fmla="*/ 99 h 287"/>
                <a:gd name="T24" fmla="*/ 215 w 365"/>
                <a:gd name="T25" fmla="*/ 81 h 287"/>
                <a:gd name="T26" fmla="*/ 173 w 365"/>
                <a:gd name="T27" fmla="*/ 6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36" name="Freeform 17">
              <a:extLst>
                <a:ext uri="{FF2B5EF4-FFF2-40B4-BE49-F238E27FC236}">
                  <a16:creationId xmlns:a16="http://schemas.microsoft.com/office/drawing/2014/main" id="{E9E97B67-E05A-47C5-9E86-F2D0BAD4E515}"/>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37" name="Freeform 18">
              <a:extLst>
                <a:ext uri="{FF2B5EF4-FFF2-40B4-BE49-F238E27FC236}">
                  <a16:creationId xmlns:a16="http://schemas.microsoft.com/office/drawing/2014/main" id="{6C5E25F8-8E21-4040-A318-6A57282A78B5}"/>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57 h 60"/>
                <a:gd name="T16" fmla="*/ 65 w 71"/>
                <a:gd name="T17" fmla="*/ 69 h 60"/>
                <a:gd name="T18" fmla="*/ 71 w 71"/>
                <a:gd name="T19" fmla="*/ 81 h 60"/>
                <a:gd name="T20" fmla="*/ 71 w 71"/>
                <a:gd name="T21" fmla="*/ 87 h 60"/>
                <a:gd name="T22" fmla="*/ 59 w 71"/>
                <a:gd name="T23" fmla="*/ 81 h 60"/>
                <a:gd name="T24" fmla="*/ 47 w 71"/>
                <a:gd name="T25" fmla="*/ 69 h 60"/>
                <a:gd name="T26" fmla="*/ 23 w 71"/>
                <a:gd name="T27" fmla="*/ 57 h 60"/>
                <a:gd name="T28" fmla="*/ 23 w 71"/>
                <a:gd name="T29" fmla="*/ 63 h 60"/>
                <a:gd name="T30" fmla="*/ 18 w 71"/>
                <a:gd name="T31" fmla="*/ 69 h 60"/>
                <a:gd name="T32" fmla="*/ 12 w 71"/>
                <a:gd name="T33" fmla="*/ 75 h 60"/>
                <a:gd name="T34" fmla="*/ 6 w 71"/>
                <a:gd name="T35" fmla="*/ 75 h 60"/>
                <a:gd name="T36" fmla="*/ 6 w 71"/>
                <a:gd name="T37" fmla="*/ 75 h 60"/>
                <a:gd name="T38" fmla="*/ 6 w 71"/>
                <a:gd name="T39" fmla="*/ 6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38" name="Freeform 19">
              <a:extLst>
                <a:ext uri="{FF2B5EF4-FFF2-40B4-BE49-F238E27FC236}">
                  <a16:creationId xmlns:a16="http://schemas.microsoft.com/office/drawing/2014/main" id="{43AF827F-2ACF-4183-A8D3-8C7C294D9F48}"/>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81 h 162"/>
                <a:gd name="T10" fmla="*/ 96 w 161"/>
                <a:gd name="T11" fmla="*/ 87 h 162"/>
                <a:gd name="T12" fmla="*/ 102 w 161"/>
                <a:gd name="T13" fmla="*/ 99 h 162"/>
                <a:gd name="T14" fmla="*/ 108 w 161"/>
                <a:gd name="T15" fmla="*/ 111 h 162"/>
                <a:gd name="T16" fmla="*/ 120 w 161"/>
                <a:gd name="T17" fmla="*/ 124 h 162"/>
                <a:gd name="T18" fmla="*/ 143 w 161"/>
                <a:gd name="T19" fmla="*/ 160 h 162"/>
                <a:gd name="T20" fmla="*/ 155 w 161"/>
                <a:gd name="T21" fmla="*/ 192 h 162"/>
                <a:gd name="T22" fmla="*/ 161 w 161"/>
                <a:gd name="T23" fmla="*/ 213 h 162"/>
                <a:gd name="T24" fmla="*/ 161 w 161"/>
                <a:gd name="T25" fmla="*/ 222 h 162"/>
                <a:gd name="T26" fmla="*/ 96 w 161"/>
                <a:gd name="T27" fmla="*/ 136 h 162"/>
                <a:gd name="T28" fmla="*/ 30 w 161"/>
                <a:gd name="T29" fmla="*/ 8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39" name="Freeform 20">
              <a:extLst>
                <a:ext uri="{FF2B5EF4-FFF2-40B4-BE49-F238E27FC236}">
                  <a16:creationId xmlns:a16="http://schemas.microsoft.com/office/drawing/2014/main" id="{B53CDAB9-DBC4-4E99-93AD-4DE5453784C5}"/>
                </a:ext>
              </a:extLst>
            </p:cNvPr>
            <p:cNvSpPr>
              <a:spLocks/>
            </p:cNvSpPr>
            <p:nvPr/>
          </p:nvSpPr>
          <p:spPr bwMode="auto">
            <a:xfrm>
              <a:off x="706" y="3854"/>
              <a:ext cx="59" cy="61"/>
            </a:xfrm>
            <a:custGeom>
              <a:avLst/>
              <a:gdLst>
                <a:gd name="T0" fmla="*/ 59 w 59"/>
                <a:gd name="T1" fmla="*/ 6 h 60"/>
                <a:gd name="T2" fmla="*/ 41 w 59"/>
                <a:gd name="T3" fmla="*/ 57 h 60"/>
                <a:gd name="T4" fmla="*/ 41 w 59"/>
                <a:gd name="T5" fmla="*/ 63 h 60"/>
                <a:gd name="T6" fmla="*/ 47 w 59"/>
                <a:gd name="T7" fmla="*/ 69 h 60"/>
                <a:gd name="T8" fmla="*/ 53 w 59"/>
                <a:gd name="T9" fmla="*/ 81 h 60"/>
                <a:gd name="T10" fmla="*/ 53 w 59"/>
                <a:gd name="T11" fmla="*/ 87 h 60"/>
                <a:gd name="T12" fmla="*/ 47 w 59"/>
                <a:gd name="T13" fmla="*/ 81 h 60"/>
                <a:gd name="T14" fmla="*/ 35 w 59"/>
                <a:gd name="T15" fmla="*/ 75 h 60"/>
                <a:gd name="T16" fmla="*/ 23 w 59"/>
                <a:gd name="T17" fmla="*/ 63 h 60"/>
                <a:gd name="T18" fmla="*/ 17 w 59"/>
                <a:gd name="T19" fmla="*/ 5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40" name="Freeform 21">
              <a:extLst>
                <a:ext uri="{FF2B5EF4-FFF2-40B4-BE49-F238E27FC236}">
                  <a16:creationId xmlns:a16="http://schemas.microsoft.com/office/drawing/2014/main" id="{5BDE851F-D484-455B-99CF-C9CBEA1073E0}"/>
                </a:ext>
              </a:extLst>
            </p:cNvPr>
            <p:cNvSpPr>
              <a:spLocks/>
            </p:cNvSpPr>
            <p:nvPr/>
          </p:nvSpPr>
          <p:spPr bwMode="auto">
            <a:xfrm>
              <a:off x="395" y="3811"/>
              <a:ext cx="245" cy="207"/>
            </a:xfrm>
            <a:custGeom>
              <a:avLst/>
              <a:gdLst>
                <a:gd name="T0" fmla="*/ 233 w 245"/>
                <a:gd name="T1" fmla="*/ 63 h 204"/>
                <a:gd name="T2" fmla="*/ 245 w 245"/>
                <a:gd name="T3" fmla="*/ 69 h 204"/>
                <a:gd name="T4" fmla="*/ 209 w 245"/>
                <a:gd name="T5" fmla="*/ 120 h 204"/>
                <a:gd name="T6" fmla="*/ 143 w 245"/>
                <a:gd name="T7" fmla="*/ 194 h 204"/>
                <a:gd name="T8" fmla="*/ 167 w 245"/>
                <a:gd name="T9" fmla="*/ 230 h 204"/>
                <a:gd name="T10" fmla="*/ 179 w 245"/>
                <a:gd name="T11" fmla="*/ 300 h 204"/>
                <a:gd name="T12" fmla="*/ 77 w 245"/>
                <a:gd name="T13" fmla="*/ 194 h 204"/>
                <a:gd name="T14" fmla="*/ 47 w 245"/>
                <a:gd name="T15" fmla="*/ 120 h 204"/>
                <a:gd name="T16" fmla="*/ 89 w 245"/>
                <a:gd name="T17" fmla="*/ 93 h 204"/>
                <a:gd name="T18" fmla="*/ 59 w 245"/>
                <a:gd name="T19" fmla="*/ 6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63 h 204"/>
                <a:gd name="T50" fmla="*/ 233 w 245"/>
                <a:gd name="T51" fmla="*/ 6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4118" name="Rectangle 22">
            <a:extLst>
              <a:ext uri="{FF2B5EF4-FFF2-40B4-BE49-F238E27FC236}">
                <a16:creationId xmlns:a16="http://schemas.microsoft.com/office/drawing/2014/main" id="{2FF948DA-C777-4823-B3C8-0D5AA64CD0D9}"/>
              </a:ext>
            </a:extLst>
          </p:cNvPr>
          <p:cNvSpPr>
            <a:spLocks noGrp="1" noChangeArrowheads="1"/>
          </p:cNvSpPr>
          <p:nvPr>
            <p:ph type="title"/>
          </p:nvPr>
        </p:nvSpPr>
        <p:spPr bwMode="auto">
          <a:xfrm>
            <a:off x="457200" y="228600"/>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31" name="Rectangle 23">
            <a:extLst>
              <a:ext uri="{FF2B5EF4-FFF2-40B4-BE49-F238E27FC236}">
                <a16:creationId xmlns:a16="http://schemas.microsoft.com/office/drawing/2014/main" id="{4A3B6988-0947-4EA5-B599-D06A0AB443D9}"/>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120" name="Rectangle 24">
            <a:extLst>
              <a:ext uri="{FF2B5EF4-FFF2-40B4-BE49-F238E27FC236}">
                <a16:creationId xmlns:a16="http://schemas.microsoft.com/office/drawing/2014/main" id="{8ABDC9BB-D785-4A37-B9CF-FD86E5FC1BBE}"/>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s-ES"/>
          </a:p>
        </p:txBody>
      </p:sp>
      <p:sp>
        <p:nvSpPr>
          <p:cNvPr id="4121" name="Rectangle 25">
            <a:extLst>
              <a:ext uri="{FF2B5EF4-FFF2-40B4-BE49-F238E27FC236}">
                <a16:creationId xmlns:a16="http://schemas.microsoft.com/office/drawing/2014/main" id="{AA961A1E-B830-4B1B-AF47-25E4BC41A6E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s-ES"/>
          </a:p>
        </p:txBody>
      </p:sp>
      <p:sp>
        <p:nvSpPr>
          <p:cNvPr id="4122" name="Rectangle 26">
            <a:extLst>
              <a:ext uri="{FF2B5EF4-FFF2-40B4-BE49-F238E27FC236}">
                <a16:creationId xmlns:a16="http://schemas.microsoft.com/office/drawing/2014/main" id="{4C3F5E09-5058-47FC-8806-2E8E96527559}"/>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944679DC-6F37-4B06-880A-7B0EB8D46904}" type="slidenum">
              <a:rPr lang="es-ES" altLang="es-ES"/>
              <a:pPr>
                <a:defRPr/>
              </a:pPr>
              <a:t>‹Nº›</a:t>
            </a:fld>
            <a:endParaRPr lang="es-ES" altLang="es-ES"/>
          </a:p>
        </p:txBody>
      </p:sp>
    </p:spTree>
  </p:cSld>
  <p:clrMap bg1="dk2" tx1="lt1" bg2="dk1" tx2="lt2" accent1="accent1" accent2="accent2" accent3="accent3" accent4="accent4" accent5="accent5" accent6="accent6" hlink="hlink" folHlink="folHlink"/>
  <p:sldLayoutIdLst>
    <p:sldLayoutId id="2147483984"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spd="med">
    <p:fade/>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sequeiros42@gmail.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oarsoaldea.net/agenda21/files/Nuestro%20futuro%20comun.pdf"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sepp.org/"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ecosolidaridad.wordpress.com/"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kauana.com/2018/03/les-albatros.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es.wikipedia.org/wiki/Arne_Naess" TargetMode="External"/><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hyperlink" Target="https://es.wikipedia.org/wiki/Ecolog%C3%ADa_profunda"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s.wikipedia.org/wiki/Ecolog%C3%ADa_profunda" TargetMode="External"/><Relationship Id="rId13" Type="http://schemas.openxmlformats.org/officeDocument/2006/relationships/hyperlink" Target="https://es.wikipedia.org/wiki/1939" TargetMode="External"/><Relationship Id="rId3" Type="http://schemas.openxmlformats.org/officeDocument/2006/relationships/hyperlink" Target="https://es.wikipedia.org/wiki/27_de_enero" TargetMode="External"/><Relationship Id="rId7" Type="http://schemas.openxmlformats.org/officeDocument/2006/relationships/hyperlink" Target="https://es.wikipedia.org/wiki/Arne_N%C3%A6ss#cite_note-1" TargetMode="External"/><Relationship Id="rId12" Type="http://schemas.openxmlformats.org/officeDocument/2006/relationships/hyperlink" Target="https://es.wikipedia.org/wiki/Universidad_de_Oslo" TargetMode="External"/><Relationship Id="rId2" Type="http://schemas.openxmlformats.org/officeDocument/2006/relationships/hyperlink" Target="https://es.wikipedia.org/wiki/Arne_Naess" TargetMode="External"/><Relationship Id="rId1" Type="http://schemas.openxmlformats.org/officeDocument/2006/relationships/slideLayout" Target="../slideLayouts/slideLayout6.xml"/><Relationship Id="rId6" Type="http://schemas.openxmlformats.org/officeDocument/2006/relationships/hyperlink" Target="https://es.wikipedia.org/wiki/2009" TargetMode="External"/><Relationship Id="rId11" Type="http://schemas.openxmlformats.org/officeDocument/2006/relationships/hyperlink" Target="https://es.wikipedia.org/wiki/Siglo_XX" TargetMode="External"/><Relationship Id="rId5" Type="http://schemas.openxmlformats.org/officeDocument/2006/relationships/hyperlink" Target="https://es.wikipedia.org/wiki/12_de_enero" TargetMode="External"/><Relationship Id="rId15" Type="http://schemas.openxmlformats.org/officeDocument/2006/relationships/image" Target="../media/image13.jpeg"/><Relationship Id="rId10" Type="http://schemas.openxmlformats.org/officeDocument/2006/relationships/hyperlink" Target="https://es.wikipedia.org/wiki/Noruega" TargetMode="External"/><Relationship Id="rId4" Type="http://schemas.openxmlformats.org/officeDocument/2006/relationships/hyperlink" Target="https://es.wikipedia.org/wiki/1912" TargetMode="External"/><Relationship Id="rId9" Type="http://schemas.openxmlformats.org/officeDocument/2006/relationships/hyperlink" Target="https://es.wikipedia.org/wiki/Filosof%C3%ADa" TargetMode="External"/><Relationship Id="rId14" Type="http://schemas.openxmlformats.org/officeDocument/2006/relationships/hyperlink" Target="https://es.wikipedia.org/wiki/197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s.wikipedia.org/w/index.php?title=Arne_N%C3%A6ss_Jr.&amp;action=edit&amp;redlink=1" TargetMode="External"/><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hyperlink" Target="https://es.wikipedia.org/w/index.php?title=Erling_Dekke_N%C3%A6ss&amp;action=edit&amp;redlink=1" TargetMode="External"/><Relationship Id="rId4" Type="http://schemas.openxmlformats.org/officeDocument/2006/relationships/hyperlink" Target="https://es.wikipedia.org/wiki/Armado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es.wikipedia.org/w/index.php?title=Bill_Devall&amp;action=edit&amp;redlink=1" TargetMode="External"/><Relationship Id="rId2" Type="http://schemas.openxmlformats.org/officeDocument/2006/relationships/image" Target="../media/image12.jp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hyperlink" Target="https://es.wikipedia.org/wiki/Fritjof_Capra" TargetMode="External"/><Relationship Id="rId4" Type="http://schemas.openxmlformats.org/officeDocument/2006/relationships/hyperlink" Target="https://es.wikipedia.org/w/index.php?title=George_Sessions&amp;action=edit&amp;redlink=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kauana.com/2018/03/les-albatros.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ocmanuel.blogspot.com/2013/03/planeta-solitario-o-uno-de-tantos.html"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tecreview.tec.mx/astronomos-se-acercan-a-las-primeras-estrellas-del-universo/"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allhere.com/es/wallpaper/71688"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allhere.com/es/wallpaper/71688"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allhere.com/es/wallpaper/71688"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allhere.com/es/wallpaper/71688"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3" Type="http://schemas.openxmlformats.org/officeDocument/2006/relationships/hyperlink" Target="https://wallhere.com/es/wallpaper/71688"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hyperlink" Target="http://www.kauana.com/2018/03/les-albatros.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lsequeiros42@gmail.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Fritjof_Capra" TargetMode="External"/><Relationship Id="rId7"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hyperlink" Target="https://es.wikipedia.org/wiki/Pensamiento_sist%C3%A9mico" TargetMode="External"/><Relationship Id="rId5" Type="http://schemas.openxmlformats.org/officeDocument/2006/relationships/hyperlink" Target="https://es.wikipedia.org/wiki/M%C3%A1quina" TargetMode="External"/><Relationship Id="rId4" Type="http://schemas.openxmlformats.org/officeDocument/2006/relationships/hyperlink" Target="https://es.wikipedia.org/wiki/Paradigm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5F56AB1-D981-44D4-8304-E5BECBD4DF23}"/>
              </a:ext>
            </a:extLst>
          </p:cNvPr>
          <p:cNvSpPr/>
          <p:nvPr/>
        </p:nvSpPr>
        <p:spPr>
          <a:xfrm>
            <a:off x="755576" y="116632"/>
            <a:ext cx="7416824" cy="2800767"/>
          </a:xfrm>
          <a:prstGeom prst="rect">
            <a:avLst/>
          </a:prstGeom>
          <a:noFill/>
        </p:spPr>
        <p:txBody>
          <a:bodyPr>
            <a:spAutoFit/>
            <a:scene3d>
              <a:camera prst="perspectiveRelaxedModerately">
                <a:rot lat="19800000" lon="0" rev="0"/>
              </a:camera>
              <a:lightRig rig="sunrise" dir="t">
                <a:rot lat="0" lon="0" rev="10200000"/>
              </a:lightRig>
            </a:scene3d>
            <a:sp3d extrusionH="177800" prstMaterial="metal">
              <a:bevelT w="152400" h="31750"/>
              <a:bevelB w="38100" h="38100"/>
              <a:contourClr>
                <a:schemeClr val="tx1"/>
              </a:contourClr>
            </a:sp3d>
          </a:bodyPr>
          <a:lstStyle/>
          <a:p>
            <a:pPr algn="ctr">
              <a:defRPr/>
            </a:pPr>
            <a:r>
              <a:rPr lang="es-ES" sz="8800" b="1" dirty="0">
                <a:ln>
                  <a:solidFill>
                    <a:srgbClr val="FFFF00"/>
                  </a:solidFill>
                </a:ln>
                <a:solidFill>
                  <a:srgbClr val="FFFF66"/>
                </a:solidFill>
                <a:effectLst>
                  <a:glow rad="127000">
                    <a:srgbClr val="FFFFFF">
                      <a:alpha val="98000"/>
                    </a:srgbClr>
                  </a:glow>
                </a:effectLst>
                <a:latin typeface="Roboto Slab Black" pitchFamily="2" charset="0"/>
                <a:ea typeface="Roboto Slab Black" pitchFamily="2" charset="0"/>
              </a:rPr>
              <a:t>ECOLOGÍA</a:t>
            </a:r>
          </a:p>
          <a:p>
            <a:pPr algn="ctr">
              <a:defRPr/>
            </a:pPr>
            <a:r>
              <a:rPr lang="es-ES" sz="8800" b="1" dirty="0">
                <a:ln>
                  <a:solidFill>
                    <a:srgbClr val="FFFF00"/>
                  </a:solidFill>
                </a:ln>
                <a:solidFill>
                  <a:srgbClr val="FFFF66"/>
                </a:solidFill>
                <a:effectLst>
                  <a:glow rad="127000">
                    <a:srgbClr val="FFFFFF">
                      <a:alpha val="98000"/>
                    </a:srgbClr>
                  </a:glow>
                </a:effectLst>
                <a:latin typeface="Roboto Slab Black" pitchFamily="2" charset="0"/>
                <a:ea typeface="Roboto Slab Black" pitchFamily="2" charset="0"/>
              </a:rPr>
              <a:t>PROFUNDA</a:t>
            </a:r>
          </a:p>
        </p:txBody>
      </p:sp>
      <p:sp>
        <p:nvSpPr>
          <p:cNvPr id="3" name="CuadroTexto 2">
            <a:extLst>
              <a:ext uri="{FF2B5EF4-FFF2-40B4-BE49-F238E27FC236}">
                <a16:creationId xmlns:a16="http://schemas.microsoft.com/office/drawing/2014/main" id="{23A1E43D-8520-4193-BBB6-BE150D47EE0C}"/>
              </a:ext>
            </a:extLst>
          </p:cNvPr>
          <p:cNvSpPr txBox="1"/>
          <p:nvPr/>
        </p:nvSpPr>
        <p:spPr>
          <a:xfrm>
            <a:off x="1295636" y="3227060"/>
            <a:ext cx="6552728" cy="1077218"/>
          </a:xfrm>
          <a:prstGeom prst="rect">
            <a:avLst/>
          </a:prstGeom>
          <a:noFill/>
        </p:spPr>
        <p:txBody>
          <a:bodyPr wrap="square" rtlCol="0">
            <a:spAutoFit/>
          </a:bodyPr>
          <a:lstStyle/>
          <a:p>
            <a:pPr algn="ctr"/>
            <a:r>
              <a:rPr lang="es-ES" altLang="es-ES" sz="3200" b="1" dirty="0">
                <a:solidFill>
                  <a:srgbClr val="008000"/>
                </a:solidFill>
                <a:effectLst>
                  <a:glow rad="152400">
                    <a:srgbClr val="FFFFFF"/>
                  </a:glow>
                  <a:outerShdw blurRad="50800" dist="38100" algn="l" rotWithShape="0">
                    <a:prstClr val="black">
                      <a:alpha val="40000"/>
                    </a:prstClr>
                  </a:outerShdw>
                </a:effectLst>
                <a:latin typeface="Roboto Slab Black" pitchFamily="2" charset="0"/>
                <a:ea typeface="Roboto Slab Black" pitchFamily="2" charset="0"/>
                <a:cs typeface="Roboto Slab Black" pitchFamily="2" charset="0"/>
              </a:rPr>
              <a:t>Un nuevo paradigma científico, filosófico, social y espiritual</a:t>
            </a:r>
            <a:endParaRPr lang="es-ES" sz="3200" dirty="0">
              <a:solidFill>
                <a:srgbClr val="008000"/>
              </a:solidFill>
              <a:effectLst>
                <a:glow rad="152400">
                  <a:srgbClr val="FFFFFF"/>
                </a:glow>
                <a:outerShdw blurRad="50800" dist="38100" algn="l" rotWithShape="0">
                  <a:prstClr val="black">
                    <a:alpha val="40000"/>
                  </a:prstClr>
                </a:outerShdw>
              </a:effectLst>
            </a:endParaRPr>
          </a:p>
        </p:txBody>
      </p:sp>
      <p:sp>
        <p:nvSpPr>
          <p:cNvPr id="4" name="CuadroTexto 3">
            <a:extLst>
              <a:ext uri="{FF2B5EF4-FFF2-40B4-BE49-F238E27FC236}">
                <a16:creationId xmlns:a16="http://schemas.microsoft.com/office/drawing/2014/main" id="{FB25E695-E366-4C30-8802-AEE7BE9BA856}"/>
              </a:ext>
            </a:extLst>
          </p:cNvPr>
          <p:cNvSpPr txBox="1"/>
          <p:nvPr/>
        </p:nvSpPr>
        <p:spPr>
          <a:xfrm>
            <a:off x="2231740" y="5691158"/>
            <a:ext cx="4680520" cy="535531"/>
          </a:xfrm>
          <a:prstGeom prst="rect">
            <a:avLst/>
          </a:prstGeom>
          <a:noFill/>
        </p:spPr>
        <p:txBody>
          <a:bodyPr wrap="square" rtlCol="0">
            <a:spAutoFit/>
          </a:bodyPr>
          <a:lstStyle/>
          <a:p>
            <a:pPr algn="ctr" eaLnBrk="1" hangingPunct="1">
              <a:lnSpc>
                <a:spcPct val="80000"/>
              </a:lnSpc>
              <a:buFontTx/>
              <a:buNone/>
            </a:pPr>
            <a:r>
              <a:rPr lang="es-ES" altLang="es-ES" b="1" dirty="0">
                <a:solidFill>
                  <a:srgbClr val="FFFF00"/>
                </a:solidFill>
                <a:latin typeface="Noto Sans KR" panose="020B0500000000000000" pitchFamily="34" charset="-128"/>
                <a:ea typeface="Noto Sans KR" panose="020B0500000000000000" pitchFamily="34" charset="-128"/>
              </a:rPr>
              <a:t>Leandro Sequeiros</a:t>
            </a:r>
          </a:p>
          <a:p>
            <a:pPr algn="ctr" eaLnBrk="1" hangingPunct="1">
              <a:lnSpc>
                <a:spcPct val="80000"/>
              </a:lnSpc>
              <a:buFontTx/>
              <a:buNone/>
            </a:pPr>
            <a:r>
              <a:rPr lang="es-ES" altLang="es-ES" sz="1800" b="1" dirty="0">
                <a:solidFill>
                  <a:srgbClr val="66CCFF"/>
                </a:solidFill>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lsequeiros42@gmail.com</a:t>
            </a:r>
            <a:endParaRPr lang="es-ES" dirty="0">
              <a:solidFill>
                <a:srgbClr val="66CCFF"/>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125634-AB0E-4375-AEF7-48AF08C39454}"/>
              </a:ext>
            </a:extLst>
          </p:cNvPr>
          <p:cNvSpPr>
            <a:spLocks noGrp="1"/>
          </p:cNvSpPr>
          <p:nvPr>
            <p:ph type="title"/>
          </p:nvPr>
        </p:nvSpPr>
        <p:spPr/>
        <p:txBody>
          <a:bodyPr/>
          <a:lstStyle/>
          <a:p>
            <a:pPr>
              <a:defRPr/>
            </a:pPr>
            <a:br>
              <a:rPr lang="es-ES" b="1" dirty="0">
                <a:solidFill>
                  <a:srgbClr val="FFFF00"/>
                </a:solidFill>
                <a:latin typeface="Comic Sans MS" panose="030F0702030302020204" pitchFamily="66" charset="0"/>
              </a:rPr>
            </a:br>
            <a:r>
              <a:rPr lang="es-ES" sz="4000" b="1" dirty="0">
                <a:solidFill>
                  <a:srgbClr val="FFFF00"/>
                </a:solidFill>
                <a:latin typeface="Roboto Slab SemiBold" pitchFamily="2" charset="0"/>
                <a:ea typeface="Roboto Slab SemiBold" pitchFamily="2" charset="0"/>
              </a:rPr>
              <a:t>2.</a:t>
            </a:r>
            <a:br>
              <a:rPr lang="es-ES" sz="4000" b="1" dirty="0">
                <a:solidFill>
                  <a:srgbClr val="FFFF00"/>
                </a:solidFill>
                <a:latin typeface="Roboto Slab SemiBold" pitchFamily="2" charset="0"/>
                <a:ea typeface="Roboto Slab SemiBold" pitchFamily="2" charset="0"/>
              </a:rPr>
            </a:br>
            <a:r>
              <a:rPr lang="es-ES" sz="4000" b="1" dirty="0">
                <a:solidFill>
                  <a:srgbClr val="FFFF00"/>
                </a:solidFill>
                <a:latin typeface="Roboto Slab SemiBold" pitchFamily="2" charset="0"/>
                <a:ea typeface="Roboto Slab SemiBold" pitchFamily="2" charset="0"/>
              </a:rPr>
              <a:t>Paradigmas de la ecología profunda</a:t>
            </a:r>
          </a:p>
        </p:txBody>
      </p:sp>
      <p:sp>
        <p:nvSpPr>
          <p:cNvPr id="14339" name="Rectángulo 2">
            <a:extLst>
              <a:ext uri="{FF2B5EF4-FFF2-40B4-BE49-F238E27FC236}">
                <a16:creationId xmlns:a16="http://schemas.microsoft.com/office/drawing/2014/main" id="{4AE6A68B-EFC0-4D8E-859E-B8F5DC1A4679}"/>
              </a:ext>
            </a:extLst>
          </p:cNvPr>
          <p:cNvSpPr>
            <a:spLocks noChangeArrowheads="1"/>
          </p:cNvSpPr>
          <p:nvPr/>
        </p:nvSpPr>
        <p:spPr bwMode="auto">
          <a:xfrm>
            <a:off x="3167063" y="2181225"/>
            <a:ext cx="5292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r">
              <a:lnSpc>
                <a:spcPct val="107000"/>
              </a:lnSpc>
              <a:spcBef>
                <a:spcPts val="600"/>
              </a:spcBef>
              <a:spcAft>
                <a:spcPts val="600"/>
              </a:spcAft>
              <a:buClrTx/>
              <a:buFontTx/>
              <a:buNone/>
            </a:pPr>
            <a:r>
              <a:rPr lang="es-ES" altLang="es-ES" sz="2400">
                <a:cs typeface="Times New Roman" panose="02020603050405020304" pitchFamily="18" charset="0"/>
              </a:rPr>
              <a:t>​</a:t>
            </a:r>
            <a:endParaRPr lang="es-ES" altLang="es-ES" sz="2400">
              <a:latin typeface="Calibri" panose="020F0502020204030204" pitchFamily="34" charset="0"/>
              <a:ea typeface="Calibri" panose="020F0502020204030204" pitchFamily="34" charset="0"/>
              <a:cs typeface="Times New Roman" panose="02020603050405020304" pitchFamily="18" charset="0"/>
            </a:endParaRPr>
          </a:p>
        </p:txBody>
      </p:sp>
      <p:pic>
        <p:nvPicPr>
          <p:cNvPr id="14340" name="Imagen 3">
            <a:extLst>
              <a:ext uri="{FF2B5EF4-FFF2-40B4-BE49-F238E27FC236}">
                <a16:creationId xmlns:a16="http://schemas.microsoft.com/office/drawing/2014/main" id="{3526F82F-3CA0-4DC1-9531-800CE2536B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90825"/>
            <a:ext cx="29876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Imagen 2">
            <a:extLst>
              <a:ext uri="{FF2B5EF4-FFF2-40B4-BE49-F238E27FC236}">
                <a16:creationId xmlns:a16="http://schemas.microsoft.com/office/drawing/2014/main" id="{3D97AD40-9947-4A7B-8B2B-8B048D6E8A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871" y="2276871"/>
            <a:ext cx="4400153" cy="44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n 3">
            <a:extLst>
              <a:ext uri="{FF2B5EF4-FFF2-40B4-BE49-F238E27FC236}">
                <a16:creationId xmlns:a16="http://schemas.microsoft.com/office/drawing/2014/main" id="{D07D6854-4E71-409F-B275-F37A55CE5783}"/>
              </a:ext>
            </a:extLst>
          </p:cNvPr>
          <p:cNvPicPr>
            <a:picLocks noChangeAspect="1"/>
          </p:cNvPicPr>
          <p:nvPr/>
        </p:nvPicPr>
        <p:blipFill rotWithShape="1">
          <a:blip r:embed="rId5">
            <a:extLst>
              <a:ext uri="{28A0092B-C50C-407E-A947-70E740481C1C}">
                <a14:useLocalDpi xmlns:a14="http://schemas.microsoft.com/office/drawing/2010/main" val="0"/>
              </a:ext>
            </a:extLst>
          </a:blip>
          <a:srcRect b="5849"/>
          <a:stretch/>
        </p:blipFill>
        <p:spPr bwMode="auto">
          <a:xfrm>
            <a:off x="5165725" y="2414588"/>
            <a:ext cx="1352550" cy="317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Imagen 4">
            <a:extLst>
              <a:ext uri="{FF2B5EF4-FFF2-40B4-BE49-F238E27FC236}">
                <a16:creationId xmlns:a16="http://schemas.microsoft.com/office/drawing/2014/main" id="{7461826C-17BA-42D6-91E0-53A4FB2F83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8775" y="43402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6B327-ABB5-488C-9976-5CCF374A2DF5}"/>
              </a:ext>
            </a:extLst>
          </p:cNvPr>
          <p:cNvSpPr>
            <a:spLocks noGrp="1"/>
          </p:cNvSpPr>
          <p:nvPr>
            <p:ph type="title"/>
          </p:nvPr>
        </p:nvSpPr>
        <p:spPr>
          <a:xfrm>
            <a:off x="0" y="44624"/>
            <a:ext cx="9144000" cy="720080"/>
          </a:xfrm>
        </p:spPr>
        <p:txBody>
          <a:bodyPr/>
          <a:lstStyle/>
          <a:p>
            <a:pPr>
              <a:defRPr/>
            </a:pPr>
            <a:br>
              <a:rPr lang="es-ES" b="1" dirty="0">
                <a:solidFill>
                  <a:srgbClr val="FFFF00"/>
                </a:solidFill>
                <a:latin typeface="Comic Sans MS" panose="030F0702030302020204" pitchFamily="66" charset="0"/>
              </a:rPr>
            </a:br>
            <a:r>
              <a:rPr lang="es-ES" sz="4000" b="1" dirty="0">
                <a:solidFill>
                  <a:srgbClr val="FFFF66"/>
                </a:solidFill>
                <a:latin typeface="Roboto Slab SemiBold" pitchFamily="2" charset="0"/>
                <a:ea typeface="Roboto Slab SemiBold" pitchFamily="2" charset="0"/>
              </a:rPr>
              <a:t>2.</a:t>
            </a:r>
            <a:br>
              <a:rPr lang="es-ES" sz="4000" b="1" dirty="0">
                <a:solidFill>
                  <a:srgbClr val="FFFF66"/>
                </a:solidFill>
                <a:latin typeface="Roboto Slab SemiBold" pitchFamily="2" charset="0"/>
                <a:ea typeface="Roboto Slab SemiBold" pitchFamily="2" charset="0"/>
              </a:rPr>
            </a:br>
            <a:r>
              <a:rPr lang="es-ES" sz="4000" b="1" dirty="0">
                <a:solidFill>
                  <a:srgbClr val="FFFF66"/>
                </a:solidFill>
                <a:latin typeface="Roboto Slab SemiBold" pitchFamily="2" charset="0"/>
                <a:ea typeface="Roboto Slab SemiBold" pitchFamily="2" charset="0"/>
              </a:rPr>
              <a:t>Paradigmas de la ecología profunda</a:t>
            </a:r>
          </a:p>
        </p:txBody>
      </p:sp>
      <p:sp>
        <p:nvSpPr>
          <p:cNvPr id="15363" name="Rectángulo 2">
            <a:extLst>
              <a:ext uri="{FF2B5EF4-FFF2-40B4-BE49-F238E27FC236}">
                <a16:creationId xmlns:a16="http://schemas.microsoft.com/office/drawing/2014/main" id="{88918A12-30E1-4E4B-ADAF-BFEBA3C57555}"/>
              </a:ext>
            </a:extLst>
          </p:cNvPr>
          <p:cNvSpPr>
            <a:spLocks noChangeArrowheads="1"/>
          </p:cNvSpPr>
          <p:nvPr/>
        </p:nvSpPr>
        <p:spPr bwMode="auto">
          <a:xfrm>
            <a:off x="3167063" y="2181225"/>
            <a:ext cx="5292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r">
              <a:lnSpc>
                <a:spcPct val="107000"/>
              </a:lnSpc>
              <a:spcBef>
                <a:spcPts val="600"/>
              </a:spcBef>
              <a:spcAft>
                <a:spcPts val="600"/>
              </a:spcAft>
              <a:buClrTx/>
              <a:buFontTx/>
              <a:buNone/>
            </a:pPr>
            <a:r>
              <a:rPr lang="es-ES" altLang="es-ES" sz="2400">
                <a:cs typeface="Times New Roman" panose="02020603050405020304" pitchFamily="18" charset="0"/>
              </a:rPr>
              <a:t>​</a:t>
            </a:r>
            <a:endParaRPr lang="es-ES" altLang="es-ES" sz="2400">
              <a:latin typeface="Calibri" panose="020F0502020204030204" pitchFamily="34" charset="0"/>
              <a:ea typeface="Calibri" panose="020F0502020204030204" pitchFamily="34" charset="0"/>
              <a:cs typeface="Times New Roman" panose="02020603050405020304" pitchFamily="18" charset="0"/>
            </a:endParaRPr>
          </a:p>
        </p:txBody>
      </p:sp>
      <p:pic>
        <p:nvPicPr>
          <p:cNvPr id="15364" name="Imagen 3">
            <a:extLst>
              <a:ext uri="{FF2B5EF4-FFF2-40B4-BE49-F238E27FC236}">
                <a16:creationId xmlns:a16="http://schemas.microsoft.com/office/drawing/2014/main" id="{AF3A13F1-07EE-4195-AA01-FD5F93D993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90825"/>
            <a:ext cx="29876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en 2">
            <a:extLst>
              <a:ext uri="{FF2B5EF4-FFF2-40B4-BE49-F238E27FC236}">
                <a16:creationId xmlns:a16="http://schemas.microsoft.com/office/drawing/2014/main" id="{DD2A7AE6-E8C9-4CDD-93DA-C081EF5CF2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7969" y="218122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n 3">
            <a:extLst>
              <a:ext uri="{FF2B5EF4-FFF2-40B4-BE49-F238E27FC236}">
                <a16:creationId xmlns:a16="http://schemas.microsoft.com/office/drawing/2014/main" id="{66E215C5-4136-44AD-B0A7-EF2A3817307A}"/>
              </a:ext>
            </a:extLst>
          </p:cNvPr>
          <p:cNvPicPr>
            <a:picLocks noChangeAspect="1"/>
          </p:cNvPicPr>
          <p:nvPr/>
        </p:nvPicPr>
        <p:blipFill rotWithShape="1">
          <a:blip r:embed="rId5">
            <a:extLst>
              <a:ext uri="{28A0092B-C50C-407E-A947-70E740481C1C}">
                <a14:useLocalDpi xmlns:a14="http://schemas.microsoft.com/office/drawing/2010/main" val="0"/>
              </a:ext>
            </a:extLst>
          </a:blip>
          <a:srcRect b="7129"/>
          <a:stretch/>
        </p:blipFill>
        <p:spPr bwMode="auto">
          <a:xfrm>
            <a:off x="5004048" y="1835041"/>
            <a:ext cx="2056782" cy="476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agen 4">
            <a:extLst>
              <a:ext uri="{FF2B5EF4-FFF2-40B4-BE49-F238E27FC236}">
                <a16:creationId xmlns:a16="http://schemas.microsoft.com/office/drawing/2014/main" id="{8C941AAB-8999-4033-8BC1-10443AD8353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70348" y="4739675"/>
            <a:ext cx="1866148" cy="186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B764D-FBE7-415A-8B90-543D059C23C3}"/>
              </a:ext>
            </a:extLst>
          </p:cNvPr>
          <p:cNvSpPr>
            <a:spLocks noGrp="1"/>
          </p:cNvSpPr>
          <p:nvPr>
            <p:ph type="title"/>
          </p:nvPr>
        </p:nvSpPr>
        <p:spPr>
          <a:xfrm>
            <a:off x="0" y="-141845"/>
            <a:ext cx="9144000" cy="1143000"/>
          </a:xfrm>
        </p:spPr>
        <p:txBody>
          <a:bodyPr/>
          <a:lstStyle/>
          <a:p>
            <a:pPr>
              <a:defRPr/>
            </a:pPr>
            <a:br>
              <a:rPr lang="es-ES" b="1" dirty="0">
                <a:solidFill>
                  <a:srgbClr val="FFFF00"/>
                </a:solidFill>
                <a:latin typeface="Comic Sans MS" panose="030F0702030302020204" pitchFamily="66" charset="0"/>
              </a:rPr>
            </a:br>
            <a:r>
              <a:rPr lang="es-ES" sz="4000" b="1" dirty="0">
                <a:solidFill>
                  <a:srgbClr val="FFFF66"/>
                </a:solidFill>
                <a:latin typeface="Roboto Slab SemiBold" pitchFamily="2" charset="0"/>
                <a:ea typeface="Roboto Slab SemiBold" pitchFamily="2" charset="0"/>
              </a:rPr>
              <a:t>2.</a:t>
            </a:r>
            <a:br>
              <a:rPr lang="es-ES" sz="4000" b="1" dirty="0">
                <a:solidFill>
                  <a:srgbClr val="FFFF66"/>
                </a:solidFill>
                <a:latin typeface="Roboto Slab SemiBold" pitchFamily="2" charset="0"/>
                <a:ea typeface="Roboto Slab SemiBold" pitchFamily="2" charset="0"/>
              </a:rPr>
            </a:br>
            <a:r>
              <a:rPr lang="es-ES" sz="4000" b="1" dirty="0">
                <a:solidFill>
                  <a:srgbClr val="FFFF66"/>
                </a:solidFill>
                <a:latin typeface="Roboto Slab SemiBold" pitchFamily="2" charset="0"/>
                <a:ea typeface="Roboto Slab SemiBold" pitchFamily="2" charset="0"/>
              </a:rPr>
              <a:t>Paradigmas de la ecología profunda</a:t>
            </a:r>
          </a:p>
        </p:txBody>
      </p:sp>
      <p:sp>
        <p:nvSpPr>
          <p:cNvPr id="16387" name="Rectángulo 2">
            <a:extLst>
              <a:ext uri="{FF2B5EF4-FFF2-40B4-BE49-F238E27FC236}">
                <a16:creationId xmlns:a16="http://schemas.microsoft.com/office/drawing/2014/main" id="{B37650ED-8201-4EAC-81E6-2DF4093A6F45}"/>
              </a:ext>
            </a:extLst>
          </p:cNvPr>
          <p:cNvSpPr>
            <a:spLocks noChangeArrowheads="1"/>
          </p:cNvSpPr>
          <p:nvPr/>
        </p:nvSpPr>
        <p:spPr bwMode="auto">
          <a:xfrm>
            <a:off x="3167063" y="2181225"/>
            <a:ext cx="5292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r">
              <a:lnSpc>
                <a:spcPct val="107000"/>
              </a:lnSpc>
              <a:spcBef>
                <a:spcPts val="600"/>
              </a:spcBef>
              <a:spcAft>
                <a:spcPts val="600"/>
              </a:spcAft>
              <a:buClrTx/>
              <a:buFontTx/>
              <a:buNone/>
            </a:pPr>
            <a:r>
              <a:rPr lang="es-ES" altLang="es-ES" sz="2400">
                <a:cs typeface="Times New Roman" panose="02020603050405020304" pitchFamily="18" charset="0"/>
              </a:rPr>
              <a:t>​</a:t>
            </a:r>
            <a:endParaRPr lang="es-ES" altLang="es-ES" sz="2400">
              <a:latin typeface="Calibri" panose="020F0502020204030204" pitchFamily="34" charset="0"/>
              <a:ea typeface="Calibri" panose="020F0502020204030204" pitchFamily="34" charset="0"/>
              <a:cs typeface="Times New Roman" panose="02020603050405020304" pitchFamily="18" charset="0"/>
            </a:endParaRPr>
          </a:p>
        </p:txBody>
      </p:sp>
      <p:pic>
        <p:nvPicPr>
          <p:cNvPr id="16388" name="Imagen 3">
            <a:extLst>
              <a:ext uri="{FF2B5EF4-FFF2-40B4-BE49-F238E27FC236}">
                <a16:creationId xmlns:a16="http://schemas.microsoft.com/office/drawing/2014/main" id="{06B4A36F-6552-4D26-A905-62F3E3D39E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90825"/>
            <a:ext cx="29876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agen 2">
            <a:extLst>
              <a:ext uri="{FF2B5EF4-FFF2-40B4-BE49-F238E27FC236}">
                <a16:creationId xmlns:a16="http://schemas.microsoft.com/office/drawing/2014/main" id="{A5FD306C-D9A3-4FA6-8DDB-52B996E310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1971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agen 3">
            <a:extLst>
              <a:ext uri="{FF2B5EF4-FFF2-40B4-BE49-F238E27FC236}">
                <a16:creationId xmlns:a16="http://schemas.microsoft.com/office/drawing/2014/main" id="{89A5877B-A7E2-4594-BEBA-7CDF3C7648A5}"/>
              </a:ext>
            </a:extLst>
          </p:cNvPr>
          <p:cNvPicPr>
            <a:picLocks noChangeAspect="1"/>
          </p:cNvPicPr>
          <p:nvPr/>
        </p:nvPicPr>
        <p:blipFill rotWithShape="1">
          <a:blip r:embed="rId5">
            <a:extLst>
              <a:ext uri="{28A0092B-C50C-407E-A947-70E740481C1C}">
                <a14:useLocalDpi xmlns:a14="http://schemas.microsoft.com/office/drawing/2010/main" val="0"/>
              </a:ext>
            </a:extLst>
          </a:blip>
          <a:srcRect b="5849"/>
          <a:stretch/>
        </p:blipFill>
        <p:spPr bwMode="auto">
          <a:xfrm>
            <a:off x="5165725" y="2414588"/>
            <a:ext cx="1352550" cy="317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Imagen 4">
            <a:extLst>
              <a:ext uri="{FF2B5EF4-FFF2-40B4-BE49-F238E27FC236}">
                <a16:creationId xmlns:a16="http://schemas.microsoft.com/office/drawing/2014/main" id="{95DF4170-0EB1-43EF-B841-E322EF9218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83684" y="3829608"/>
            <a:ext cx="2780928" cy="27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FAAA8-9F6E-487E-8438-CA139C6B8D1C}"/>
              </a:ext>
            </a:extLst>
          </p:cNvPr>
          <p:cNvSpPr>
            <a:spLocks noGrp="1"/>
          </p:cNvSpPr>
          <p:nvPr>
            <p:ph type="title"/>
          </p:nvPr>
        </p:nvSpPr>
        <p:spPr>
          <a:xfrm>
            <a:off x="0" y="-99392"/>
            <a:ext cx="9144000" cy="1143000"/>
          </a:xfrm>
        </p:spPr>
        <p:txBody>
          <a:bodyPr/>
          <a:lstStyle/>
          <a:p>
            <a:pPr>
              <a:defRPr/>
            </a:pPr>
            <a:br>
              <a:rPr lang="es-ES" b="1" dirty="0">
                <a:solidFill>
                  <a:srgbClr val="FFFF00"/>
                </a:solidFill>
                <a:latin typeface="Comic Sans MS" panose="030F0702030302020204" pitchFamily="66" charset="0"/>
              </a:rPr>
            </a:br>
            <a:r>
              <a:rPr lang="es-ES" sz="4000" b="1" dirty="0">
                <a:solidFill>
                  <a:srgbClr val="FFFF66"/>
                </a:solidFill>
                <a:latin typeface="Roboto Slab SemiBold" pitchFamily="2" charset="0"/>
                <a:ea typeface="Roboto Slab SemiBold" pitchFamily="2" charset="0"/>
              </a:rPr>
              <a:t>2.</a:t>
            </a:r>
            <a:br>
              <a:rPr lang="es-ES" sz="4000" b="1" dirty="0">
                <a:solidFill>
                  <a:srgbClr val="FFFF66"/>
                </a:solidFill>
                <a:latin typeface="Roboto Slab SemiBold" pitchFamily="2" charset="0"/>
                <a:ea typeface="Roboto Slab SemiBold" pitchFamily="2" charset="0"/>
              </a:rPr>
            </a:br>
            <a:r>
              <a:rPr lang="es-ES" sz="4000" b="1" dirty="0">
                <a:solidFill>
                  <a:srgbClr val="FFFF66"/>
                </a:solidFill>
                <a:latin typeface="Roboto Slab SemiBold" pitchFamily="2" charset="0"/>
                <a:ea typeface="Roboto Slab SemiBold" pitchFamily="2" charset="0"/>
              </a:rPr>
              <a:t>Paradigmas de la ecología profunda</a:t>
            </a:r>
          </a:p>
        </p:txBody>
      </p:sp>
      <p:sp>
        <p:nvSpPr>
          <p:cNvPr id="17411" name="Rectángulo 2">
            <a:extLst>
              <a:ext uri="{FF2B5EF4-FFF2-40B4-BE49-F238E27FC236}">
                <a16:creationId xmlns:a16="http://schemas.microsoft.com/office/drawing/2014/main" id="{1402D3D5-DABC-4D27-9DBD-E35A76D2D033}"/>
              </a:ext>
            </a:extLst>
          </p:cNvPr>
          <p:cNvSpPr>
            <a:spLocks noChangeArrowheads="1"/>
          </p:cNvSpPr>
          <p:nvPr/>
        </p:nvSpPr>
        <p:spPr bwMode="auto">
          <a:xfrm>
            <a:off x="723636" y="2204864"/>
            <a:ext cx="799288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s-ES" altLang="es-ES" sz="2400" dirty="0">
              <a:latin typeface="Eras Demi ITC" panose="020B0805030504020804" pitchFamily="34" charset="0"/>
              <a:ea typeface="Calibri" panose="020F0502020204030204" pitchFamily="34" charset="0"/>
              <a:cs typeface="Book Antiqua" panose="02040602050305030304" pitchFamily="18" charset="0"/>
            </a:endParaRPr>
          </a:p>
          <a:p>
            <a:pPr algn="ctr">
              <a:spcBef>
                <a:spcPct val="0"/>
              </a:spcBef>
              <a:buClrTx/>
              <a:buFontTx/>
              <a:buNone/>
            </a:pPr>
            <a:r>
              <a:rPr lang="es-ES" altLang="es-ES" sz="2400" b="1" dirty="0">
                <a:effectLst>
                  <a:outerShdw blurRad="25400" dist="38100" dir="2700000" algn="l" rotWithShape="0">
                    <a:prstClr val="black">
                      <a:alpha val="85000"/>
                    </a:prstClr>
                  </a:outerShdw>
                </a:effectLst>
                <a:latin typeface="Noto Sans KR" panose="020B0500000000000000" pitchFamily="34" charset="-128"/>
                <a:ea typeface="Noto Sans KR" panose="020B0500000000000000" pitchFamily="34" charset="-128"/>
                <a:cs typeface="Book Antiqua" panose="02040602050305030304" pitchFamily="18" charset="0"/>
              </a:rPr>
              <a:t>La Ecología es una disciplina biológica bien formalizada que estudia las interacciones de los sistemas, tanto naturales como sociales. Por extensión del término, se suele utilizar de forma generosa para referirse a la incidencia social de los desajustes ambientales (Ecología social y política). </a:t>
            </a:r>
          </a:p>
          <a:p>
            <a:pPr algn="ctr">
              <a:spcBef>
                <a:spcPct val="0"/>
              </a:spcBef>
              <a:buClrTx/>
              <a:buFontTx/>
              <a:buNone/>
            </a:pPr>
            <a:endParaRPr lang="es-ES" altLang="es-ES" sz="2400" b="1" dirty="0">
              <a:effectLst>
                <a:outerShdw blurRad="25400" dist="38100" dir="2700000" algn="l" rotWithShape="0">
                  <a:prstClr val="black">
                    <a:alpha val="85000"/>
                  </a:prstClr>
                </a:outerShdw>
              </a:effectLst>
              <a:latin typeface="Noto Sans KR" panose="020B0500000000000000" pitchFamily="34" charset="-128"/>
              <a:ea typeface="Noto Sans KR" panose="020B0500000000000000" pitchFamily="34" charset="-128"/>
              <a:cs typeface="Book Antiqua" panose="02040602050305030304" pitchFamily="18" charset="0"/>
            </a:endParaRPr>
          </a:p>
          <a:p>
            <a:pPr algn="ctr">
              <a:spcBef>
                <a:spcPct val="0"/>
              </a:spcBef>
              <a:buClrTx/>
              <a:buFontTx/>
              <a:buNone/>
            </a:pPr>
            <a:r>
              <a:rPr lang="es-ES" altLang="es-ES" sz="2400" b="1" dirty="0">
                <a:effectLst>
                  <a:outerShdw blurRad="25400" dist="38100" dir="2700000" algn="l" rotWithShape="0">
                    <a:prstClr val="black">
                      <a:alpha val="85000"/>
                    </a:prstClr>
                  </a:outerShdw>
                </a:effectLst>
                <a:latin typeface="Noto Sans KR" panose="020B0500000000000000" pitchFamily="34" charset="-128"/>
                <a:ea typeface="Noto Sans KR" panose="020B0500000000000000" pitchFamily="34" charset="-128"/>
                <a:cs typeface="Book Antiqua" panose="02040602050305030304" pitchFamily="18" charset="0"/>
              </a:rPr>
              <a:t>Pero todavía esta descripción es demasiado vaga. Se suelen diferenciar distintos patrones disciplinares para enfocar la ecología social o </a:t>
            </a:r>
            <a:r>
              <a:rPr lang="es-ES" altLang="es-ES" sz="2400" b="1" dirty="0" err="1">
                <a:solidFill>
                  <a:srgbClr val="99FF66"/>
                </a:solidFill>
                <a:effectLst>
                  <a:outerShdw blurRad="25400" dist="38100" dir="2700000" algn="l" rotWithShape="0">
                    <a:prstClr val="black">
                      <a:alpha val="85000"/>
                    </a:prstClr>
                  </a:outerShdw>
                </a:effectLst>
                <a:latin typeface="Noto Sans KR" panose="020B0500000000000000" pitchFamily="34" charset="-128"/>
                <a:ea typeface="Noto Sans KR" panose="020B0500000000000000" pitchFamily="34" charset="-128"/>
                <a:cs typeface="Book Antiqua" panose="02040602050305030304" pitchFamily="18" charset="0"/>
              </a:rPr>
              <a:t>ecosolidaridad</a:t>
            </a:r>
            <a:r>
              <a:rPr lang="es-ES" altLang="es-ES" sz="2400" b="1" dirty="0">
                <a:effectLst>
                  <a:outerShdw blurRad="25400" dist="38100" dir="2700000" algn="l" rotWithShape="0">
                    <a:prstClr val="black">
                      <a:alpha val="85000"/>
                    </a:prstClr>
                  </a:outerShdw>
                </a:effectLst>
                <a:latin typeface="Noto Sans KR" panose="020B0500000000000000" pitchFamily="34" charset="-128"/>
                <a:ea typeface="Noto Sans KR" panose="020B0500000000000000" pitchFamily="34" charset="-128"/>
                <a:cs typeface="Book Antiqua" panose="02040602050305030304" pitchFamily="18" charset="0"/>
              </a:rPr>
              <a:t> (</a:t>
            </a:r>
            <a:r>
              <a:rPr lang="es-ES" altLang="es-ES" sz="2400" b="1" dirty="0" err="1">
                <a:effectLst>
                  <a:outerShdw blurRad="25400" dist="38100" dir="2700000" algn="l" rotWithShape="0">
                    <a:prstClr val="black">
                      <a:alpha val="85000"/>
                    </a:prstClr>
                  </a:outerShdw>
                </a:effectLst>
                <a:latin typeface="Noto Sans KR" panose="020B0500000000000000" pitchFamily="34" charset="-128"/>
                <a:ea typeface="Noto Sans KR" panose="020B0500000000000000" pitchFamily="34" charset="-128"/>
                <a:cs typeface="Book Antiqua" panose="02040602050305030304" pitchFamily="18" charset="0"/>
              </a:rPr>
              <a:t>deep</a:t>
            </a:r>
            <a:r>
              <a:rPr lang="es-ES" altLang="es-ES" sz="2400" b="1" dirty="0">
                <a:effectLst>
                  <a:outerShdw blurRad="25400" dist="38100" dir="2700000" algn="l" rotWithShape="0">
                    <a:prstClr val="black">
                      <a:alpha val="85000"/>
                    </a:prstClr>
                  </a:outerShdw>
                </a:effectLst>
                <a:latin typeface="Noto Sans KR" panose="020B0500000000000000" pitchFamily="34" charset="-128"/>
                <a:ea typeface="Noto Sans KR" panose="020B0500000000000000" pitchFamily="34" charset="-128"/>
                <a:cs typeface="Book Antiqua" panose="02040602050305030304" pitchFamily="18" charset="0"/>
              </a:rPr>
              <a:t> </a:t>
            </a:r>
            <a:r>
              <a:rPr lang="es-ES" altLang="es-ES" sz="2400" b="1" dirty="0" err="1">
                <a:effectLst>
                  <a:outerShdw blurRad="25400" dist="38100" dir="2700000" algn="l" rotWithShape="0">
                    <a:prstClr val="black">
                      <a:alpha val="85000"/>
                    </a:prstClr>
                  </a:outerShdw>
                </a:effectLst>
                <a:latin typeface="Noto Sans KR" panose="020B0500000000000000" pitchFamily="34" charset="-128"/>
                <a:ea typeface="Noto Sans KR" panose="020B0500000000000000" pitchFamily="34" charset="-128"/>
                <a:cs typeface="Book Antiqua" panose="02040602050305030304" pitchFamily="18" charset="0"/>
              </a:rPr>
              <a:t>ecology</a:t>
            </a:r>
            <a:r>
              <a:rPr lang="es-ES" altLang="es-ES" sz="2400" b="1" dirty="0">
                <a:effectLst>
                  <a:outerShdw blurRad="25400" dist="38100" dir="2700000" algn="l" rotWithShape="0">
                    <a:prstClr val="black">
                      <a:alpha val="85000"/>
                    </a:prstClr>
                  </a:outerShdw>
                </a:effectLst>
                <a:latin typeface="Noto Sans KR" panose="020B0500000000000000" pitchFamily="34" charset="-128"/>
                <a:ea typeface="Noto Sans KR" panose="020B0500000000000000" pitchFamily="34" charset="-128"/>
                <a:cs typeface="Book Antiqua" panose="02040602050305030304" pitchFamily="18" charset="0"/>
              </a:rPr>
              <a:t>): </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876D0-4235-439F-9643-60A1A75579F0}"/>
              </a:ext>
            </a:extLst>
          </p:cNvPr>
          <p:cNvSpPr>
            <a:spLocks noGrp="1"/>
          </p:cNvSpPr>
          <p:nvPr>
            <p:ph type="title"/>
          </p:nvPr>
        </p:nvSpPr>
        <p:spPr>
          <a:xfrm>
            <a:off x="0" y="228600"/>
            <a:ext cx="9144000" cy="1143000"/>
          </a:xfrm>
        </p:spPr>
        <p:txBody>
          <a:bodyPr/>
          <a:lstStyle/>
          <a:p>
            <a:pPr>
              <a:defRPr/>
            </a:pPr>
            <a:r>
              <a:rPr lang="es-ES" sz="3600" b="1" dirty="0">
                <a:solidFill>
                  <a:srgbClr val="FFFF00"/>
                </a:solidFill>
                <a:latin typeface="Roboto Slab SemiBold" pitchFamily="2" charset="0"/>
                <a:ea typeface="Roboto Slab SemiBold" pitchFamily="2" charset="0"/>
              </a:rPr>
              <a:t>2.Paradigmas de la ecología</a:t>
            </a:r>
            <a:br>
              <a:rPr lang="es-ES" sz="3600" b="1" dirty="0">
                <a:solidFill>
                  <a:srgbClr val="FFFF00"/>
                </a:solidFill>
                <a:latin typeface="Roboto Slab SemiBold" pitchFamily="2" charset="0"/>
                <a:ea typeface="Roboto Slab SemiBold" pitchFamily="2" charset="0"/>
              </a:rPr>
            </a:br>
            <a:r>
              <a:rPr lang="es-ES" sz="3600" b="1" dirty="0">
                <a:solidFill>
                  <a:srgbClr val="FFFF00"/>
                </a:solidFill>
                <a:latin typeface="Roboto Slab SemiBold" pitchFamily="2" charset="0"/>
                <a:ea typeface="Roboto Slab SemiBold" pitchFamily="2" charset="0"/>
              </a:rPr>
              <a:t>profunda: (1) </a:t>
            </a:r>
            <a:r>
              <a:rPr lang="es-ES" sz="3600" b="1" dirty="0" err="1">
                <a:solidFill>
                  <a:srgbClr val="99FF66"/>
                </a:solidFill>
                <a:latin typeface="Roboto Slab SemiBold" pitchFamily="2" charset="0"/>
                <a:ea typeface="Roboto Slab SemiBold" pitchFamily="2" charset="0"/>
              </a:rPr>
              <a:t>cientifista</a:t>
            </a:r>
            <a:endParaRPr lang="es-ES" sz="3600" b="1" dirty="0">
              <a:solidFill>
                <a:srgbClr val="99FF66"/>
              </a:solidFill>
              <a:latin typeface="Roboto Slab SemiBold" pitchFamily="2" charset="0"/>
              <a:ea typeface="Roboto Slab SemiBold" pitchFamily="2" charset="0"/>
            </a:endParaRPr>
          </a:p>
        </p:txBody>
      </p:sp>
      <p:sp>
        <p:nvSpPr>
          <p:cNvPr id="18435" name="Rectángulo 2">
            <a:extLst>
              <a:ext uri="{FF2B5EF4-FFF2-40B4-BE49-F238E27FC236}">
                <a16:creationId xmlns:a16="http://schemas.microsoft.com/office/drawing/2014/main" id="{73233820-987E-4425-BE97-B38D887A99C9}"/>
              </a:ext>
            </a:extLst>
          </p:cNvPr>
          <p:cNvSpPr>
            <a:spLocks noChangeArrowheads="1"/>
          </p:cNvSpPr>
          <p:nvPr/>
        </p:nvSpPr>
        <p:spPr bwMode="auto">
          <a:xfrm>
            <a:off x="652038" y="2276872"/>
            <a:ext cx="7848872" cy="3882153"/>
          </a:xfrm>
          <a:prstGeom prst="rect">
            <a:avLst/>
          </a:prstGeom>
          <a:noFill/>
          <a:ln>
            <a:noFill/>
          </a:ln>
          <a:effectLst>
            <a:outerShdw blurRad="38100" dist="38100" dir="2700000" algn="tl" rotWithShape="0">
              <a:prstClr val="black">
                <a:alpha val="8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AutoNum type="arabicParenR"/>
            </a:pPr>
            <a:r>
              <a:rPr lang="es-ES"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cs typeface="Book Antiqua" panose="02040602050305030304" pitchFamily="18" charset="0"/>
              </a:rPr>
              <a:t>El primero de ellos es el</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cs typeface="Book Antiqua" panose="02040602050305030304" pitchFamily="18" charset="0"/>
              </a:rPr>
              <a:t> patrón “</a:t>
            </a:r>
            <a:r>
              <a:rPr lang="es-ES_tradnl" altLang="es-ES" sz="2400" b="1" dirty="0">
                <a:solidFill>
                  <a:srgbClr val="FFFF00"/>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cs typeface="Book Antiqua" panose="02040602050305030304" pitchFamily="18" charset="0"/>
              </a:rPr>
              <a:t>cientificista</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cs typeface="Book Antiqua" panose="02040602050305030304" pitchFamily="18" charset="0"/>
              </a:rPr>
              <a:t>”. Sus seguidores consideran que la ecología es estrictamente una disciplina científica de rango universitario con su propia racionalidad y métodos. Para esta postura, las alusiones a las implicaciones sociales y políticas es simplemente una contaminación ideológica ajena a la ciencia que es necesario evitar por razones de rigor metodológico.  </a:t>
            </a:r>
            <a:endParaRPr lang="es-ES" altLang="es-ES" sz="20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cs typeface="Book Antiqua" panose="02040602050305030304" pitchFamily="18"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3511BD-FB90-41F7-A4EB-CF50546369B7}"/>
              </a:ext>
            </a:extLst>
          </p:cNvPr>
          <p:cNvSpPr>
            <a:spLocks noGrp="1"/>
          </p:cNvSpPr>
          <p:nvPr>
            <p:ph type="title"/>
          </p:nvPr>
        </p:nvSpPr>
        <p:spPr>
          <a:effectLst>
            <a:outerShdw blurRad="38100" dist="25400" dir="2700000" algn="tl" rotWithShape="0">
              <a:prstClr val="black">
                <a:alpha val="80000"/>
              </a:prstClr>
            </a:outerShdw>
          </a:effectLst>
        </p:spPr>
        <p:txBody>
          <a:bodyPr/>
          <a:lstStyle/>
          <a:p>
            <a:pPr>
              <a:defRPr/>
            </a:pPr>
            <a:r>
              <a:rPr lang="es-ES" sz="3600" b="1" dirty="0">
                <a:solidFill>
                  <a:srgbClr val="FFFF00"/>
                </a:solidFill>
                <a:latin typeface="Roboto Slab SemiBold" pitchFamily="2" charset="0"/>
                <a:ea typeface="Roboto Slab SemiBold" pitchFamily="2" charset="0"/>
              </a:rPr>
              <a:t>2.Paradigmas de la ecología profunda: (2) </a:t>
            </a:r>
            <a:r>
              <a:rPr lang="es-ES" sz="3600" b="1" dirty="0">
                <a:solidFill>
                  <a:srgbClr val="99FF66"/>
                </a:solidFill>
                <a:latin typeface="Roboto Slab SemiBold" pitchFamily="2" charset="0"/>
                <a:ea typeface="Roboto Slab SemiBold" pitchFamily="2" charset="0"/>
              </a:rPr>
              <a:t>tecnocrático</a:t>
            </a:r>
          </a:p>
        </p:txBody>
      </p:sp>
      <p:sp>
        <p:nvSpPr>
          <p:cNvPr id="19459" name="Rectángulo 2">
            <a:extLst>
              <a:ext uri="{FF2B5EF4-FFF2-40B4-BE49-F238E27FC236}">
                <a16:creationId xmlns:a16="http://schemas.microsoft.com/office/drawing/2014/main" id="{23A996B2-001A-4E01-AFB3-07F3648AB95F}"/>
              </a:ext>
            </a:extLst>
          </p:cNvPr>
          <p:cNvSpPr>
            <a:spLocks noChangeArrowheads="1"/>
          </p:cNvSpPr>
          <p:nvPr/>
        </p:nvSpPr>
        <p:spPr bwMode="auto">
          <a:xfrm>
            <a:off x="589043" y="2275131"/>
            <a:ext cx="7848600" cy="3882153"/>
          </a:xfrm>
          <a:prstGeom prst="rect">
            <a:avLst/>
          </a:prstGeom>
          <a:noFill/>
          <a:ln>
            <a:noFill/>
          </a:ln>
          <a:effectLst>
            <a:outerShdw blurRad="38100" dist="38100" dir="2700000" algn="tl" rotWithShape="0">
              <a:prstClr val="black">
                <a:alpha val="8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 typeface="+mj-lt"/>
              <a:buAutoNum type="arabicParenR" startAt="2"/>
            </a:pPr>
            <a:r>
              <a:rPr lang="es-ES"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El segundo de ellos es el patrón “</a:t>
            </a:r>
            <a:r>
              <a:rPr lang="es-ES" altLang="es-ES" sz="2400" b="1" dirty="0">
                <a:solidFill>
                  <a:srgbClr val="99FF66"/>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tecnocrático</a:t>
            </a:r>
            <a:r>
              <a:rPr lang="es-ES"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Supone que el objetivo de esta disciplina es dar a conocer la existencia de riesgos y desajustes ambientales, consecuencia inevitable del desarrollo técnico e industrial, y que existen tecnologías correctoras de estos desajustes. No cuestiona el modelo de desarrollo global del planeta.  Las políticas neoliberales suelen defender este modelo. </a:t>
            </a:r>
            <a:endParaRPr lang="es-ES"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13CEA-92FE-4964-81E2-3DA69FE10B3A}"/>
              </a:ext>
            </a:extLst>
          </p:cNvPr>
          <p:cNvSpPr>
            <a:spLocks noGrp="1"/>
          </p:cNvSpPr>
          <p:nvPr>
            <p:ph type="title"/>
          </p:nvPr>
        </p:nvSpPr>
        <p:spPr>
          <a:xfrm>
            <a:off x="107504" y="228600"/>
            <a:ext cx="8784976" cy="1143000"/>
          </a:xfrm>
        </p:spPr>
        <p:txBody>
          <a:bodyPr/>
          <a:lstStyle/>
          <a:p>
            <a:pPr>
              <a:defRPr/>
            </a:pPr>
            <a:r>
              <a:rPr lang="es-ES" sz="3600" b="1" dirty="0">
                <a:solidFill>
                  <a:srgbClr val="FFFF00"/>
                </a:solidFill>
                <a:latin typeface="Roboto Slab SemiBold" pitchFamily="2" charset="0"/>
                <a:ea typeface="Roboto Slab SemiBold" pitchFamily="2" charset="0"/>
              </a:rPr>
              <a:t>3.Paradigmas de la ecología</a:t>
            </a:r>
            <a:br>
              <a:rPr lang="es-ES" sz="3600" b="1" dirty="0">
                <a:solidFill>
                  <a:srgbClr val="FFFF00"/>
                </a:solidFill>
                <a:latin typeface="Roboto Slab SemiBold" pitchFamily="2" charset="0"/>
                <a:ea typeface="Roboto Slab SemiBold" pitchFamily="2" charset="0"/>
              </a:rPr>
            </a:br>
            <a:r>
              <a:rPr lang="es-ES" sz="3600" b="1" dirty="0">
                <a:solidFill>
                  <a:srgbClr val="FFFF00"/>
                </a:solidFill>
                <a:latin typeface="Roboto Slab SemiBold" pitchFamily="2" charset="0"/>
                <a:ea typeface="Roboto Slab SemiBold" pitchFamily="2" charset="0"/>
              </a:rPr>
              <a:t>profunda: (3) </a:t>
            </a:r>
            <a:r>
              <a:rPr lang="es-ES" sz="3600" b="1" dirty="0">
                <a:solidFill>
                  <a:srgbClr val="99FF66"/>
                </a:solidFill>
                <a:latin typeface="Roboto Slab SemiBold" pitchFamily="2" charset="0"/>
                <a:ea typeface="Roboto Slab SemiBold" pitchFamily="2" charset="0"/>
              </a:rPr>
              <a:t>ecologismo</a:t>
            </a:r>
          </a:p>
        </p:txBody>
      </p:sp>
      <p:sp>
        <p:nvSpPr>
          <p:cNvPr id="20483" name="Rectángulo 2">
            <a:extLst>
              <a:ext uri="{FF2B5EF4-FFF2-40B4-BE49-F238E27FC236}">
                <a16:creationId xmlns:a16="http://schemas.microsoft.com/office/drawing/2014/main" id="{8D050E47-D73A-4115-9C13-C0172B76FD5F}"/>
              </a:ext>
            </a:extLst>
          </p:cNvPr>
          <p:cNvSpPr>
            <a:spLocks noChangeArrowheads="1"/>
          </p:cNvSpPr>
          <p:nvPr/>
        </p:nvSpPr>
        <p:spPr bwMode="auto">
          <a:xfrm>
            <a:off x="611188" y="1858965"/>
            <a:ext cx="7848600" cy="4306885"/>
          </a:xfrm>
          <a:prstGeom prst="rect">
            <a:avLst/>
          </a:prstGeom>
          <a:noFill/>
          <a:ln>
            <a:noFill/>
          </a:ln>
          <a:effectLst>
            <a:outerShdw blurRad="38100" dist="38100" dir="2700000" algn="tl" rotWithShape="0">
              <a:prstClr val="black">
                <a:alpha val="8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None/>
            </a:pP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3) 	El patrón catastrofista de algunas orientaciones de la ecología está cercano al “</a:t>
            </a:r>
            <a:r>
              <a:rPr lang="es-ES_tradnl" altLang="es-ES" sz="2400" b="1" dirty="0">
                <a:solidFill>
                  <a:srgbClr val="99FF66"/>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ecologismo</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barato de algunos grupos. Supone que todo desarrollo científico y tecnológico es pernicioso para la “naturaleza”. Sus seguidores consideran la naturaleza al modo aristotélico, como un sistema rígido, inmutable y ordenado, casi sagrado, sin capacidad de comportamiento ecológico adaptativo y que por ello no debe modificarse nada. </a:t>
            </a:r>
            <a:endParaRPr lang="es-ES"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B1E27-3CEE-40CB-B958-E920AADE002F}"/>
              </a:ext>
            </a:extLst>
          </p:cNvPr>
          <p:cNvSpPr>
            <a:spLocks noGrp="1"/>
          </p:cNvSpPr>
          <p:nvPr>
            <p:ph type="title"/>
          </p:nvPr>
        </p:nvSpPr>
        <p:spPr>
          <a:xfrm>
            <a:off x="395536" y="260648"/>
            <a:ext cx="8507288" cy="1143000"/>
          </a:xfrm>
        </p:spPr>
        <p:txBody>
          <a:bodyPr/>
          <a:lstStyle/>
          <a:p>
            <a:pPr>
              <a:defRPr/>
            </a:pPr>
            <a:r>
              <a:rPr lang="es-ES" sz="3600" b="1" dirty="0">
                <a:solidFill>
                  <a:srgbClr val="FFFF00"/>
                </a:solidFill>
                <a:latin typeface="Roboto Slab SemiBold" pitchFamily="2" charset="0"/>
                <a:ea typeface="Roboto Slab SemiBold" pitchFamily="2" charset="0"/>
              </a:rPr>
              <a:t>3.Paradigmas de la ecología</a:t>
            </a:r>
            <a:br>
              <a:rPr lang="es-ES" sz="3600" b="1" dirty="0">
                <a:solidFill>
                  <a:srgbClr val="FFFF00"/>
                </a:solidFill>
                <a:latin typeface="Roboto Slab SemiBold" pitchFamily="2" charset="0"/>
                <a:ea typeface="Roboto Slab SemiBold" pitchFamily="2" charset="0"/>
              </a:rPr>
            </a:br>
            <a:r>
              <a:rPr lang="es-ES" sz="3600" b="1" dirty="0">
                <a:solidFill>
                  <a:srgbClr val="FFFF00"/>
                </a:solidFill>
                <a:latin typeface="Roboto Slab SemiBold" pitchFamily="2" charset="0"/>
                <a:ea typeface="Roboto Slab SemiBold" pitchFamily="2" charset="0"/>
              </a:rPr>
              <a:t>profunda: (4) </a:t>
            </a:r>
            <a:r>
              <a:rPr lang="es-ES" sz="3600" b="1" dirty="0">
                <a:solidFill>
                  <a:srgbClr val="99FF66"/>
                </a:solidFill>
                <a:latin typeface="Roboto Slab SemiBold" pitchFamily="2" charset="0"/>
                <a:ea typeface="Roboto Slab SemiBold" pitchFamily="2" charset="0"/>
              </a:rPr>
              <a:t>patrón sostenible</a:t>
            </a:r>
          </a:p>
        </p:txBody>
      </p:sp>
      <p:sp>
        <p:nvSpPr>
          <p:cNvPr id="21507" name="Rectángulo 2">
            <a:extLst>
              <a:ext uri="{FF2B5EF4-FFF2-40B4-BE49-F238E27FC236}">
                <a16:creationId xmlns:a16="http://schemas.microsoft.com/office/drawing/2014/main" id="{6A2ED96B-C4FD-4469-BB22-00A95BF4595F}"/>
              </a:ext>
            </a:extLst>
          </p:cNvPr>
          <p:cNvSpPr>
            <a:spLocks noChangeArrowheads="1"/>
          </p:cNvSpPr>
          <p:nvPr/>
        </p:nvSpPr>
        <p:spPr bwMode="auto">
          <a:xfrm>
            <a:off x="625510" y="1848879"/>
            <a:ext cx="7848600" cy="430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None/>
            </a:pP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4) 	El </a:t>
            </a:r>
            <a:r>
              <a:rPr lang="es-ES_tradnl" altLang="es-ES" sz="2400" b="1" dirty="0">
                <a:solidFill>
                  <a:srgbClr val="99FF66"/>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patrón sostenible</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es el que defienden los grupos socialdemócratas. Originado por el </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Informe Brundtland</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(1987) supone que la naturaleza es flexible, pero tiene límites de resistencia. Por ello, defienden que se puede modificar la naturaleza hasta las fronteras de la sustentabilidad. Es el patrón vigente que se consolida en la Cumbre de Río (1992) y llega hasta hoy en los programas políticos. Ha sido muy criticado desde posturas más sociales. </a:t>
            </a:r>
            <a:endParaRPr lang="es-ES"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8FA7D-B32A-4C31-BA58-5BE3AB8A300A}"/>
              </a:ext>
            </a:extLst>
          </p:cNvPr>
          <p:cNvSpPr>
            <a:spLocks noGrp="1"/>
          </p:cNvSpPr>
          <p:nvPr>
            <p:ph type="title"/>
          </p:nvPr>
        </p:nvSpPr>
        <p:spPr/>
        <p:txBody>
          <a:bodyPr/>
          <a:lstStyle/>
          <a:p>
            <a:pPr>
              <a:defRPr/>
            </a:pPr>
            <a:r>
              <a:rPr lang="es-ES" sz="3600" b="1" dirty="0">
                <a:solidFill>
                  <a:srgbClr val="FFFF00"/>
                </a:solidFill>
                <a:latin typeface="Roboto Slab SemiBold" pitchFamily="2" charset="0"/>
                <a:ea typeface="Roboto Slab SemiBold" pitchFamily="2" charset="0"/>
              </a:rPr>
              <a:t>3.Paradigmas de la ecología profunda: (5) </a:t>
            </a:r>
            <a:r>
              <a:rPr lang="es-ES" sz="3600" b="1" dirty="0">
                <a:solidFill>
                  <a:srgbClr val="99FF66"/>
                </a:solidFill>
                <a:latin typeface="Roboto Slab SemiBold" pitchFamily="2" charset="0"/>
                <a:ea typeface="Roboto Slab SemiBold" pitchFamily="2" charset="0"/>
              </a:rPr>
              <a:t>patrón político</a:t>
            </a:r>
          </a:p>
        </p:txBody>
      </p:sp>
      <p:sp>
        <p:nvSpPr>
          <p:cNvPr id="22531" name="Rectángulo 2">
            <a:extLst>
              <a:ext uri="{FF2B5EF4-FFF2-40B4-BE49-F238E27FC236}">
                <a16:creationId xmlns:a16="http://schemas.microsoft.com/office/drawing/2014/main" id="{AE17A6F6-09A9-48C6-9840-DCF7864CAF39}"/>
              </a:ext>
            </a:extLst>
          </p:cNvPr>
          <p:cNvSpPr>
            <a:spLocks noChangeArrowheads="1"/>
          </p:cNvSpPr>
          <p:nvPr/>
        </p:nvSpPr>
        <p:spPr bwMode="auto">
          <a:xfrm>
            <a:off x="611188" y="1503839"/>
            <a:ext cx="8229600" cy="515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None/>
            </a:pP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5) 	</a:t>
            </a:r>
            <a:r>
              <a:rPr lang="es-ES_tradnl" altLang="es-ES" sz="2400" b="1" dirty="0">
                <a:solidFill>
                  <a:srgbClr val="99FF66"/>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Patrón político</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reduce todo el contenido de la problemática del Medio ambiente a una cuestión de la política de las altas esferas, dejando en mano de los poderes públicos, a los técnicos ambientales, y en definitiva a las multinacionales la solución a los problemas del planeta. Así, la ideología subyacente al grupo "</a:t>
            </a:r>
            <a:r>
              <a:rPr lang="es-ES_tradnl" alt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The</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 </a:t>
            </a:r>
            <a:r>
              <a:rPr lang="es-ES_tradnl" alt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Science</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 &amp; </a:t>
            </a:r>
            <a:r>
              <a:rPr lang="es-ES_tradnl" alt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Environmental</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 </a:t>
            </a:r>
            <a:r>
              <a:rPr lang="es-ES_tradnl" alt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Policy</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 Project</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tras la que existen grandes intereses de multinacionales contaminantes, y que pretende demostrar que no hay peligro de cambio climático antrópico, es típica de esta postura.  </a:t>
            </a:r>
            <a:endParaRPr lang="es-ES"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F7AD5-0F4C-4682-BC84-F6522292BA65}"/>
              </a:ext>
            </a:extLst>
          </p:cNvPr>
          <p:cNvSpPr>
            <a:spLocks noGrp="1"/>
          </p:cNvSpPr>
          <p:nvPr>
            <p:ph type="title"/>
          </p:nvPr>
        </p:nvSpPr>
        <p:spPr>
          <a:xfrm>
            <a:off x="457200" y="-546"/>
            <a:ext cx="8229600" cy="1143000"/>
          </a:xfrm>
        </p:spPr>
        <p:txBody>
          <a:bodyPr/>
          <a:lstStyle/>
          <a:p>
            <a:pPr>
              <a:defRPr/>
            </a:pPr>
            <a:br>
              <a:rPr lang="es-ES" b="1" dirty="0">
                <a:solidFill>
                  <a:srgbClr val="FFFF00"/>
                </a:solidFill>
                <a:latin typeface="Comic Sans MS" panose="030F0702030302020204" pitchFamily="66" charset="0"/>
              </a:rPr>
            </a:br>
            <a:r>
              <a:rPr lang="es-ES" sz="3600" b="1" dirty="0">
                <a:solidFill>
                  <a:srgbClr val="FFFF00"/>
                </a:solidFill>
                <a:latin typeface="Roboto Slab SemiBold" pitchFamily="2" charset="0"/>
                <a:ea typeface="Roboto Slab SemiBold" pitchFamily="2" charset="0"/>
              </a:rPr>
              <a:t>3. Paradigmas de la ecología profunda: (6) </a:t>
            </a:r>
            <a:r>
              <a:rPr lang="es-ES" sz="3600" b="1" dirty="0">
                <a:solidFill>
                  <a:srgbClr val="99FF66"/>
                </a:solidFill>
                <a:latin typeface="Roboto Slab SemiBold" pitchFamily="2" charset="0"/>
                <a:ea typeface="Roboto Slab SemiBold" pitchFamily="2" charset="0"/>
              </a:rPr>
              <a:t>patrón </a:t>
            </a:r>
            <a:r>
              <a:rPr lang="es-ES" sz="3600" b="1" dirty="0" err="1">
                <a:solidFill>
                  <a:srgbClr val="99FF66"/>
                </a:solidFill>
                <a:latin typeface="Roboto Slab SemiBold" pitchFamily="2" charset="0"/>
                <a:ea typeface="Roboto Slab SemiBold" pitchFamily="2" charset="0"/>
              </a:rPr>
              <a:t>ecosolidario</a:t>
            </a:r>
            <a:endParaRPr lang="es-ES" sz="4000" b="1" dirty="0">
              <a:solidFill>
                <a:srgbClr val="99FF66"/>
              </a:solidFill>
              <a:latin typeface="Roboto Slab SemiBold" pitchFamily="2" charset="0"/>
              <a:ea typeface="Roboto Slab SemiBold" pitchFamily="2" charset="0"/>
            </a:endParaRPr>
          </a:p>
        </p:txBody>
      </p:sp>
      <p:sp>
        <p:nvSpPr>
          <p:cNvPr id="23555" name="Rectángulo 2">
            <a:extLst>
              <a:ext uri="{FF2B5EF4-FFF2-40B4-BE49-F238E27FC236}">
                <a16:creationId xmlns:a16="http://schemas.microsoft.com/office/drawing/2014/main" id="{4EF55761-F9AB-4F27-BC2A-161C2E4EB704}"/>
              </a:ext>
            </a:extLst>
          </p:cNvPr>
          <p:cNvSpPr>
            <a:spLocks noChangeArrowheads="1"/>
          </p:cNvSpPr>
          <p:nvPr/>
        </p:nvSpPr>
        <p:spPr bwMode="auto">
          <a:xfrm>
            <a:off x="604004" y="2708920"/>
            <a:ext cx="78486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s-ES_tradnl" altLang="es-ES" sz="1800" dirty="0">
              <a:solidFill>
                <a:srgbClr val="FFFF00"/>
              </a:solidFill>
              <a:latin typeface="Eras Demi ITC" panose="020B0805030504020804" pitchFamily="34" charset="0"/>
              <a:ea typeface="Calibri" panose="020F0502020204030204" pitchFamily="34" charset="0"/>
              <a:cs typeface="Times New Roman" panose="02020603050405020304" pitchFamily="18" charset="0"/>
            </a:endParaRPr>
          </a:p>
          <a:p>
            <a:pPr>
              <a:spcBef>
                <a:spcPct val="0"/>
              </a:spcBef>
              <a:buClrTx/>
              <a:buFontTx/>
              <a:buNone/>
            </a:pPr>
            <a:endParaRPr lang="es-ES_tradnl" altLang="es-ES" sz="1800" dirty="0">
              <a:solidFill>
                <a:srgbClr val="FFFF00"/>
              </a:solidFill>
              <a:latin typeface="Eras Demi ITC" panose="020B0805030504020804" pitchFamily="34" charset="0"/>
              <a:ea typeface="Calibri" panose="020F0502020204030204" pitchFamily="34" charset="0"/>
              <a:cs typeface="Times New Roman" panose="02020603050405020304" pitchFamily="18" charset="0"/>
            </a:endParaRPr>
          </a:p>
          <a:p>
            <a:pPr marL="536575" indent="-536575">
              <a:spcBef>
                <a:spcPct val="0"/>
              </a:spcBef>
              <a:buClrTx/>
              <a:buFontTx/>
              <a:buNone/>
            </a:pP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6) 	</a:t>
            </a:r>
            <a:r>
              <a:rPr lang="es-ES_tradnl" altLang="es-ES" sz="2400" b="1" dirty="0">
                <a:solidFill>
                  <a:srgbClr val="99FF66"/>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El patrón </a:t>
            </a:r>
            <a:r>
              <a:rPr lang="es-ES_tradnl" altLang="es-ES" sz="2400" b="1" dirty="0" err="1">
                <a:solidFill>
                  <a:srgbClr val="99FF66"/>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ecosolidario</a:t>
            </a:r>
            <a:r>
              <a:rPr lang="es-ES_tradnl" altLang="es-ES" sz="2400" b="1" dirty="0">
                <a:solidFill>
                  <a:srgbClr val="99FF66"/>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a:t>
            </a: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(el de la ecología profunda), acepta la existencia de un mundo de mercado global, pero que este sistema lleva a un abismo de desigualdad entre los seres humanos. Defiende la potenciación de una conciencia ética para un cambio de actitudes, valores y comportamientos con respecto al planeta Tierra. </a:t>
            </a:r>
            <a:endParaRPr lang="es-ES"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descr="Ave volando sobre el agua&#10;&#10;Descripción generada automáticamente">
            <a:extLst>
              <a:ext uri="{FF2B5EF4-FFF2-40B4-BE49-F238E27FC236}">
                <a16:creationId xmlns:a16="http://schemas.microsoft.com/office/drawing/2014/main" id="{A6EB5B96-83F8-454C-A712-437B38387E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6592" y="0"/>
            <a:ext cx="10293434" cy="6858000"/>
          </a:xfrm>
          <a:prstGeom prst="rect">
            <a:avLst/>
          </a:prstGeom>
        </p:spPr>
      </p:pic>
      <p:sp>
        <p:nvSpPr>
          <p:cNvPr id="6" name="CuadroTexto 5">
            <a:extLst>
              <a:ext uri="{FF2B5EF4-FFF2-40B4-BE49-F238E27FC236}">
                <a16:creationId xmlns:a16="http://schemas.microsoft.com/office/drawing/2014/main" id="{C6EECCFE-3DCE-4F98-8117-BFA5F52BBA4F}"/>
              </a:ext>
            </a:extLst>
          </p:cNvPr>
          <p:cNvSpPr txBox="1"/>
          <p:nvPr/>
        </p:nvSpPr>
        <p:spPr>
          <a:xfrm>
            <a:off x="1511660" y="5373216"/>
            <a:ext cx="6120680" cy="1323439"/>
          </a:xfrm>
          <a:prstGeom prst="rect">
            <a:avLst/>
          </a:prstGeom>
          <a:noFill/>
        </p:spPr>
        <p:txBody>
          <a:bodyPr wrap="square" rtlCol="0">
            <a:spAutoFit/>
          </a:bodyPr>
          <a:lstStyle/>
          <a:p>
            <a:pPr algn="ctr"/>
            <a:r>
              <a:rPr lang="es-ES" sz="8000" dirty="0">
                <a:solidFill>
                  <a:srgbClr val="008000"/>
                </a:solidFill>
                <a:effectLst>
                  <a:glow rad="127000">
                    <a:srgbClr val="FFFFFF"/>
                  </a:glow>
                </a:effectLst>
                <a:latin typeface="Roboto Slab SemiBold" pitchFamily="2" charset="0"/>
                <a:ea typeface="Roboto Slab SemiBold" pitchFamily="2" charset="0"/>
              </a:rPr>
              <a:t>Albatros</a:t>
            </a:r>
            <a:endParaRPr lang="es-ES" sz="8000" dirty="0">
              <a:effectLst>
                <a:glow rad="127000">
                  <a:srgbClr val="FFFFFF"/>
                </a:glow>
              </a:effectLst>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25D5E-D7F7-4033-9933-77CC5F36B061}"/>
              </a:ext>
            </a:extLst>
          </p:cNvPr>
          <p:cNvSpPr>
            <a:spLocks noGrp="1"/>
          </p:cNvSpPr>
          <p:nvPr>
            <p:ph type="title"/>
          </p:nvPr>
        </p:nvSpPr>
        <p:spPr>
          <a:xfrm>
            <a:off x="395536" y="8400"/>
            <a:ext cx="8589268" cy="1143000"/>
          </a:xfrm>
        </p:spPr>
        <p:txBody>
          <a:bodyPr/>
          <a:lstStyle/>
          <a:p>
            <a:pPr>
              <a:defRPr/>
            </a:pPr>
            <a:br>
              <a:rPr lang="es-ES" b="1" dirty="0">
                <a:solidFill>
                  <a:srgbClr val="FFFF00"/>
                </a:solidFill>
                <a:latin typeface="Comic Sans MS" panose="030F0702030302020204" pitchFamily="66" charset="0"/>
              </a:rPr>
            </a:br>
            <a:r>
              <a:rPr lang="es-ES" sz="3600" b="1" dirty="0">
                <a:solidFill>
                  <a:srgbClr val="FFFF00"/>
                </a:solidFill>
                <a:latin typeface="Roboto Slab SemiBold" pitchFamily="2" charset="0"/>
                <a:ea typeface="Roboto Slab SemiBold" pitchFamily="2" charset="0"/>
              </a:rPr>
              <a:t>3. Paradigmas de la ecología profunda: </a:t>
            </a:r>
            <a:r>
              <a:rPr lang="es-ES" sz="3600" b="1" dirty="0">
                <a:solidFill>
                  <a:srgbClr val="99FF66"/>
                </a:solidFill>
                <a:latin typeface="Roboto Slab SemiBold" pitchFamily="2" charset="0"/>
                <a:ea typeface="Roboto Slab SemiBold" pitchFamily="2" charset="0"/>
              </a:rPr>
              <a:t>ética ambiental y desarrollo humano</a:t>
            </a:r>
            <a:endParaRPr lang="es-ES" sz="4000" b="1" dirty="0">
              <a:solidFill>
                <a:srgbClr val="99FF66"/>
              </a:solidFill>
              <a:latin typeface="Roboto Slab SemiBold" pitchFamily="2" charset="0"/>
              <a:ea typeface="Roboto Slab SemiBold" pitchFamily="2" charset="0"/>
            </a:endParaRPr>
          </a:p>
        </p:txBody>
      </p:sp>
      <p:sp>
        <p:nvSpPr>
          <p:cNvPr id="24579" name="Rectángulo 2">
            <a:extLst>
              <a:ext uri="{FF2B5EF4-FFF2-40B4-BE49-F238E27FC236}">
                <a16:creationId xmlns:a16="http://schemas.microsoft.com/office/drawing/2014/main" id="{B9D84F79-AD64-40B1-85F1-0D380428F2EB}"/>
              </a:ext>
            </a:extLst>
          </p:cNvPr>
          <p:cNvSpPr>
            <a:spLocks noChangeArrowheads="1"/>
          </p:cNvSpPr>
          <p:nvPr/>
        </p:nvSpPr>
        <p:spPr bwMode="auto">
          <a:xfrm>
            <a:off x="251520" y="2205038"/>
            <a:ext cx="858926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s-ES_tradnl"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Parte del esfuerzo por  conocer y comprender los desajustes provocados por el impacto humano sobre la biosfera. Anima a desarrollar actitudes de comprensión global del ecosistema y a construir actitudes que lleven a colaborar en programas de ética ambiental. Cree que se deben armonizar los aspectos ambientales, con los del desarrollo humano y la salvaguarda de los derechos humanos en un mundo progresivamente más escindido en dos bloques: el más pequeño en población pero más poderoso en economía y poder (el primer mundo) y el más numeroso en población pero empobrecido por el modelo de desarrollo (el Tercer Mundo).</a:t>
            </a:r>
            <a:endParaRPr lang="es-ES" alt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1FC5D55-D4F6-4140-867E-128A5BE64406}"/>
              </a:ext>
            </a:extLst>
          </p:cNvPr>
          <p:cNvSpPr>
            <a:spLocks noGrp="1"/>
          </p:cNvSpPr>
          <p:nvPr>
            <p:ph type="title"/>
          </p:nvPr>
        </p:nvSpPr>
        <p:spPr/>
        <p:txBody>
          <a:bodyPr/>
          <a:lstStyle/>
          <a:p>
            <a:pPr>
              <a:defRPr/>
            </a:pPr>
            <a:r>
              <a:rPr lang="es-ES" sz="3600" b="1" dirty="0">
                <a:solidFill>
                  <a:srgbClr val="FFFF00"/>
                </a:solidFill>
                <a:latin typeface="Roboto Slab SemiBold" pitchFamily="2" charset="0"/>
                <a:ea typeface="Roboto Slab SemiBold" pitchFamily="2" charset="0"/>
              </a:rPr>
              <a:t>4. “ECOLOGÍA PROFUNDA”: </a:t>
            </a:r>
            <a:r>
              <a:rPr lang="es-ES" sz="3600" b="1" dirty="0">
                <a:solidFill>
                  <a:srgbClr val="99FF66"/>
                </a:solidFill>
                <a:latin typeface="Roboto Slab SemiBold" pitchFamily="2" charset="0"/>
                <a:ea typeface="Roboto Slab SemiBold" pitchFamily="2" charset="0"/>
              </a:rPr>
              <a:t>origen</a:t>
            </a:r>
          </a:p>
        </p:txBody>
      </p:sp>
      <p:sp>
        <p:nvSpPr>
          <p:cNvPr id="25603" name="Subtítulo 4">
            <a:extLst>
              <a:ext uri="{FF2B5EF4-FFF2-40B4-BE49-F238E27FC236}">
                <a16:creationId xmlns:a16="http://schemas.microsoft.com/office/drawing/2014/main" id="{100E4A53-CCCE-44CF-9065-A0BDD1B1F33D}"/>
              </a:ext>
            </a:extLst>
          </p:cNvPr>
          <p:cNvSpPr>
            <a:spLocks noGrp="1" noChangeArrowheads="1"/>
          </p:cNvSpPr>
          <p:nvPr>
            <p:ph type="subTitle" sz="quarter" idx="4294967295"/>
          </p:nvPr>
        </p:nvSpPr>
        <p:spPr>
          <a:xfrm>
            <a:off x="323528" y="1772816"/>
            <a:ext cx="8496944" cy="4104481"/>
          </a:xfrm>
        </p:spPr>
        <p:txBody>
          <a:bodyPr/>
          <a:lstStyle/>
          <a:p>
            <a:pPr marL="0" indent="0" algn="ctr">
              <a:buNone/>
            </a:pP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La expresión “ecología profunda” fue acuñada en 1973 por </a:t>
            </a:r>
            <a:r>
              <a:rPr lang="es-ES" altLang="es-ES" sz="2800" b="1" dirty="0">
                <a:solidFill>
                  <a:srgbClr val="66CC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tooltip="Arne Naess">
                  <a:extLst>
                    <a:ext uri="{A12FA001-AC4F-418D-AE19-62706E023703}">
                      <ahyp:hlinkClr xmlns:ahyp="http://schemas.microsoft.com/office/drawing/2018/hyperlinkcolor" val="tx"/>
                    </a:ext>
                  </a:extLst>
                </a:hlinkClick>
              </a:rPr>
              <a:t>Arne </a:t>
            </a:r>
            <a:r>
              <a:rPr lang="es-ES" altLang="es-ES" sz="2800" b="1" dirty="0" err="1">
                <a:solidFill>
                  <a:srgbClr val="66CC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tooltip="Arne Naess">
                  <a:extLst>
                    <a:ext uri="{A12FA001-AC4F-418D-AE19-62706E023703}">
                      <ahyp:hlinkClr xmlns:ahyp="http://schemas.microsoft.com/office/drawing/2018/hyperlinkcolor" val="tx"/>
                    </a:ext>
                  </a:extLst>
                </a:hlinkClick>
              </a:rPr>
              <a:t>Naess</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como un término teórico, pero se transformó posteriormente en un movimiento. Arne </a:t>
            </a:r>
            <a:r>
              <a:rPr lang="es-ES" altLang="es-ES" sz="28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Dekke</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a:t>
            </a:r>
            <a:r>
              <a:rPr lang="es-ES" altLang="es-ES" sz="28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Eide</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a:t>
            </a:r>
            <a:r>
              <a:rPr lang="es-ES" altLang="es-ES" sz="28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Næss</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(27 de enero de 1912 – 12 de enero de 2009)1​ fue el fundador de la </a:t>
            </a:r>
            <a:r>
              <a:rPr lang="es-ES" altLang="es-ES" sz="2800" b="1" dirty="0">
                <a:solidFill>
                  <a:srgbClr val="66CC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4" tooltip="Ecología profunda">
                  <a:extLst>
                    <a:ext uri="{A12FA001-AC4F-418D-AE19-62706E023703}">
                      <ahyp:hlinkClr xmlns:ahyp="http://schemas.microsoft.com/office/drawing/2018/hyperlinkcolor" val="tx"/>
                    </a:ext>
                  </a:extLst>
                </a:hlinkClick>
              </a:rPr>
              <a:t>ecología profunda</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y el más reputado filósofo noruego del siglo XX, siendo el catedrático más joven de los nombrados en la Universidad de Oslo, cargo que ejerció ininterrumpidamente desde 1939 a 1970. </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22B75D1-945D-45DB-9D77-D4E17492C658}"/>
              </a:ext>
            </a:extLst>
          </p:cNvPr>
          <p:cNvSpPr>
            <a:spLocks noGrp="1"/>
          </p:cNvSpPr>
          <p:nvPr>
            <p:ph type="title"/>
          </p:nvPr>
        </p:nvSpPr>
        <p:spPr/>
        <p:txBody>
          <a:bodyPr/>
          <a:lstStyle/>
          <a:p>
            <a:pPr>
              <a:defRPr/>
            </a:pPr>
            <a:r>
              <a:rPr lang="es-ES" sz="3600" b="1" dirty="0">
                <a:solidFill>
                  <a:srgbClr val="FFFF00"/>
                </a:solidFill>
                <a:latin typeface="Roboto Slab SemiBold" pitchFamily="2" charset="0"/>
                <a:ea typeface="Roboto Slab SemiBold" pitchFamily="2" charset="0"/>
              </a:rPr>
              <a:t>4. “ECOLOGÍA PROFUNDA”:</a:t>
            </a:r>
            <a:br>
              <a:rPr lang="es-ES" sz="3600" b="1" dirty="0">
                <a:solidFill>
                  <a:srgbClr val="FFFF00"/>
                </a:solidFill>
                <a:latin typeface="Roboto Slab SemiBold" pitchFamily="2" charset="0"/>
                <a:ea typeface="Roboto Slab SemiBold" pitchFamily="2" charset="0"/>
              </a:rPr>
            </a:br>
            <a:r>
              <a:rPr lang="es-ES" sz="3600" b="1" dirty="0">
                <a:solidFill>
                  <a:srgbClr val="99FF66"/>
                </a:solidFill>
                <a:latin typeface="Roboto Slab SemiBold" pitchFamily="2" charset="0"/>
                <a:ea typeface="Roboto Slab SemiBold" pitchFamily="2" charset="0"/>
              </a:rPr>
              <a:t>Anne </a:t>
            </a:r>
            <a:r>
              <a:rPr lang="es-ES" sz="3600" b="1" dirty="0" err="1">
                <a:solidFill>
                  <a:srgbClr val="99FF66"/>
                </a:solidFill>
                <a:latin typeface="Roboto Slab SemiBold" pitchFamily="2" charset="0"/>
                <a:ea typeface="Roboto Slab SemiBold" pitchFamily="2" charset="0"/>
              </a:rPr>
              <a:t>Dekke</a:t>
            </a:r>
            <a:r>
              <a:rPr lang="es-ES" sz="3600" b="1" dirty="0">
                <a:solidFill>
                  <a:srgbClr val="99FF66"/>
                </a:solidFill>
                <a:latin typeface="Roboto Slab SemiBold" pitchFamily="2" charset="0"/>
                <a:ea typeface="Roboto Slab SemiBold" pitchFamily="2" charset="0"/>
              </a:rPr>
              <a:t> </a:t>
            </a:r>
            <a:r>
              <a:rPr lang="es-ES" sz="3600" b="1" dirty="0" err="1">
                <a:solidFill>
                  <a:srgbClr val="99FF66"/>
                </a:solidFill>
                <a:latin typeface="Roboto Slab SemiBold" pitchFamily="2" charset="0"/>
                <a:ea typeface="Roboto Slab SemiBold" pitchFamily="2" charset="0"/>
              </a:rPr>
              <a:t>Eide</a:t>
            </a:r>
            <a:endParaRPr lang="es-ES" sz="3600" b="1" dirty="0">
              <a:solidFill>
                <a:srgbClr val="99FF66"/>
              </a:solidFill>
              <a:latin typeface="Roboto Slab SemiBold" pitchFamily="2" charset="0"/>
              <a:ea typeface="Roboto Slab SemiBold" pitchFamily="2" charset="0"/>
            </a:endParaRPr>
          </a:p>
        </p:txBody>
      </p:sp>
      <p:sp>
        <p:nvSpPr>
          <p:cNvPr id="26627" name="Subtítulo 4">
            <a:extLst>
              <a:ext uri="{FF2B5EF4-FFF2-40B4-BE49-F238E27FC236}">
                <a16:creationId xmlns:a16="http://schemas.microsoft.com/office/drawing/2014/main" id="{37E57ACC-A51B-44E6-8BE8-3FD8E7872395}"/>
              </a:ext>
            </a:extLst>
          </p:cNvPr>
          <p:cNvSpPr>
            <a:spLocks noGrp="1" noChangeArrowheads="1"/>
          </p:cNvSpPr>
          <p:nvPr>
            <p:ph type="subTitle" sz="quarter" idx="4294967295"/>
          </p:nvPr>
        </p:nvSpPr>
        <p:spPr>
          <a:xfrm>
            <a:off x="1187450" y="1628775"/>
            <a:ext cx="6840538" cy="2689225"/>
          </a:xfrm>
        </p:spPr>
        <p:txBody>
          <a:bodyPr/>
          <a:lstStyle/>
          <a:p>
            <a:r>
              <a:rPr lang="es-ES" altLang="es-ES" sz="2400"/>
              <a:t>La expresión “</a:t>
            </a:r>
            <a:r>
              <a:rPr lang="es-ES" altLang="es-ES" sz="2400" b="1"/>
              <a:t>ecología profunda”</a:t>
            </a:r>
            <a:r>
              <a:rPr lang="es-ES" altLang="es-ES" sz="2400"/>
              <a:t> fue acuñada en 1973 por </a:t>
            </a:r>
            <a:r>
              <a:rPr lang="es-ES" altLang="es-ES" sz="2400" u="sng">
                <a:hlinkClick r:id="rId2" tooltip="Arne Naess"/>
              </a:rPr>
              <a:t>Arne Naess</a:t>
            </a:r>
            <a:r>
              <a:rPr lang="es-ES" altLang="es-ES" sz="2400"/>
              <a:t>, como un término teórico, pero se transformó posteriormente en un movimiento.</a:t>
            </a:r>
            <a:r>
              <a:rPr lang="es-ES" altLang="es-ES" sz="2400" b="1"/>
              <a:t> Arne Dekke Eide Næss</a:t>
            </a:r>
            <a:r>
              <a:rPr lang="es-ES" altLang="es-ES" sz="2400"/>
              <a:t> (</a:t>
            </a:r>
            <a:r>
              <a:rPr lang="es-ES" altLang="es-ES" sz="2400">
                <a:hlinkClick r:id="rId3" tooltip="27 de enero"/>
              </a:rPr>
              <a:t>27 de enero</a:t>
            </a:r>
            <a:r>
              <a:rPr lang="es-ES" altLang="es-ES" sz="2400"/>
              <a:t> de </a:t>
            </a:r>
            <a:r>
              <a:rPr lang="es-ES" altLang="es-ES" sz="2400">
                <a:hlinkClick r:id="rId4" tooltip="1912"/>
              </a:rPr>
              <a:t>1912</a:t>
            </a:r>
            <a:r>
              <a:rPr lang="es-ES" altLang="es-ES" sz="2400"/>
              <a:t> – </a:t>
            </a:r>
            <a:r>
              <a:rPr lang="es-ES" altLang="es-ES" sz="2400">
                <a:hlinkClick r:id="rId5" tooltip="12 de enero"/>
              </a:rPr>
              <a:t>12 de enero</a:t>
            </a:r>
            <a:r>
              <a:rPr lang="es-ES" altLang="es-ES" sz="2400"/>
              <a:t> de </a:t>
            </a:r>
            <a:r>
              <a:rPr lang="es-ES" altLang="es-ES" sz="2400">
                <a:hlinkClick r:id="rId6" tooltip="2009"/>
              </a:rPr>
              <a:t>2009</a:t>
            </a:r>
            <a:r>
              <a:rPr lang="es-ES" altLang="es-ES" sz="2400"/>
              <a:t>)</a:t>
            </a:r>
            <a:r>
              <a:rPr lang="es-ES" altLang="es-ES" sz="2400" baseline="30000">
                <a:hlinkClick r:id="rId7"/>
              </a:rPr>
              <a:t>1</a:t>
            </a:r>
            <a:r>
              <a:rPr lang="es-ES" altLang="es-ES" sz="2400"/>
              <a:t>​ fue el fundador de la </a:t>
            </a:r>
            <a:r>
              <a:rPr lang="es-ES" altLang="es-ES" sz="2400">
                <a:hlinkClick r:id="rId8" tooltip="Ecología profunda"/>
              </a:rPr>
              <a:t>ecología profunda</a:t>
            </a:r>
            <a:r>
              <a:rPr lang="es-ES" altLang="es-ES" sz="2400"/>
              <a:t> y el más reputado </a:t>
            </a:r>
            <a:r>
              <a:rPr lang="es-ES" altLang="es-ES" sz="2400" u="sng">
                <a:hlinkClick r:id="rId9"/>
              </a:rPr>
              <a:t>filósofo</a:t>
            </a:r>
            <a:r>
              <a:rPr lang="es-ES" altLang="es-ES" sz="2400"/>
              <a:t> </a:t>
            </a:r>
            <a:r>
              <a:rPr lang="es-ES" altLang="es-ES" sz="2400">
                <a:hlinkClick r:id="rId10" tooltip="Noruega"/>
              </a:rPr>
              <a:t>noruego</a:t>
            </a:r>
            <a:r>
              <a:rPr lang="es-ES" altLang="es-ES" sz="2400"/>
              <a:t> del </a:t>
            </a:r>
            <a:r>
              <a:rPr lang="es-ES" altLang="es-ES" sz="2400">
                <a:hlinkClick r:id="rId11" tooltip="Siglo XX"/>
              </a:rPr>
              <a:t>siglo XX</a:t>
            </a:r>
            <a:r>
              <a:rPr lang="es-ES" altLang="es-ES" sz="2400"/>
              <a:t>, siendo el catedrático más joven de los nombrados en la </a:t>
            </a:r>
            <a:r>
              <a:rPr lang="es-ES" altLang="es-ES" sz="2400">
                <a:hlinkClick r:id="rId12" tooltip="Universidad de Oslo"/>
              </a:rPr>
              <a:t>Universidad de Oslo</a:t>
            </a:r>
            <a:r>
              <a:rPr lang="es-ES" altLang="es-ES" sz="2400"/>
              <a:t>, cargo que ejerció ininterrumpidamente desde </a:t>
            </a:r>
            <a:r>
              <a:rPr lang="es-ES" altLang="es-ES" sz="2400">
                <a:hlinkClick r:id="rId13" tooltip="1939"/>
              </a:rPr>
              <a:t>1939</a:t>
            </a:r>
            <a:r>
              <a:rPr lang="es-ES" altLang="es-ES" sz="2400"/>
              <a:t> a </a:t>
            </a:r>
            <a:r>
              <a:rPr lang="es-ES" altLang="es-ES" sz="2400">
                <a:hlinkClick r:id="rId14" tooltip="1970"/>
              </a:rPr>
              <a:t>1970</a:t>
            </a:r>
            <a:r>
              <a:rPr lang="es-ES" altLang="es-ES" sz="2400"/>
              <a:t>. </a:t>
            </a:r>
          </a:p>
        </p:txBody>
      </p:sp>
      <p:pic>
        <p:nvPicPr>
          <p:cNvPr id="26628" name="Imagen 1">
            <a:extLst>
              <a:ext uri="{FF2B5EF4-FFF2-40B4-BE49-F238E27FC236}">
                <a16:creationId xmlns:a16="http://schemas.microsoft.com/office/drawing/2014/main" id="{766A5A4C-D7EB-4D4D-9A7C-B8F29435C8F9}"/>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40506" y="1556792"/>
            <a:ext cx="873442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EE143F5-3903-4CC2-8BF3-724B49C33B98}"/>
              </a:ext>
            </a:extLst>
          </p:cNvPr>
          <p:cNvSpPr>
            <a:spLocks noGrp="1"/>
          </p:cNvSpPr>
          <p:nvPr>
            <p:ph type="title"/>
          </p:nvPr>
        </p:nvSpPr>
        <p:spPr/>
        <p:txBody>
          <a:bodyPr/>
          <a:lstStyle/>
          <a:p>
            <a:pPr>
              <a:defRPr/>
            </a:pPr>
            <a:r>
              <a:rPr lang="es-ES" sz="3600" b="1" dirty="0">
                <a:solidFill>
                  <a:srgbClr val="FFFF00"/>
                </a:solidFill>
                <a:latin typeface="Roboto Slab SemiBold" pitchFamily="2" charset="0"/>
                <a:ea typeface="Roboto Slab SemiBold" pitchFamily="2" charset="0"/>
              </a:rPr>
              <a:t>4. “ECOLOGÍA PROFUNDA”:</a:t>
            </a:r>
            <a:br>
              <a:rPr lang="es-ES" sz="3600" b="1" dirty="0">
                <a:solidFill>
                  <a:srgbClr val="FFFF00"/>
                </a:solidFill>
                <a:latin typeface="Roboto Slab SemiBold" pitchFamily="2" charset="0"/>
                <a:ea typeface="Roboto Slab SemiBold" pitchFamily="2" charset="0"/>
              </a:rPr>
            </a:br>
            <a:r>
              <a:rPr lang="es-ES" sz="3600" b="1" dirty="0">
                <a:solidFill>
                  <a:srgbClr val="99FF66"/>
                </a:solidFill>
                <a:latin typeface="Roboto Slab SemiBold" pitchFamily="2" charset="0"/>
                <a:ea typeface="Roboto Slab SemiBold" pitchFamily="2" charset="0"/>
              </a:rPr>
              <a:t>armonía, igualdad y diversidad</a:t>
            </a:r>
          </a:p>
        </p:txBody>
      </p:sp>
      <p:sp>
        <p:nvSpPr>
          <p:cNvPr id="5" name="Rectángulo 4">
            <a:extLst>
              <a:ext uri="{FF2B5EF4-FFF2-40B4-BE49-F238E27FC236}">
                <a16:creationId xmlns:a16="http://schemas.microsoft.com/office/drawing/2014/main" id="{32114941-D181-4E96-9E31-8623703F3378}"/>
              </a:ext>
            </a:extLst>
          </p:cNvPr>
          <p:cNvSpPr/>
          <p:nvPr/>
        </p:nvSpPr>
        <p:spPr>
          <a:xfrm>
            <a:off x="611188" y="1406525"/>
            <a:ext cx="7848600" cy="4809073"/>
          </a:xfrm>
          <a:prstGeom prst="rect">
            <a:avLst/>
          </a:prstGeom>
        </p:spPr>
        <p:txBody>
          <a:bodyPr wrap="square">
            <a:spAutoFit/>
          </a:bodyPr>
          <a:lstStyle/>
          <a:p>
            <a:pPr>
              <a:lnSpc>
                <a:spcPct val="107000"/>
              </a:lnSpc>
              <a:spcAft>
                <a:spcPts val="0"/>
              </a:spcAft>
              <a:defRPr/>
            </a:pPr>
            <a:r>
              <a:rPr 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Næss</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fue además un avezado alpinista al que se conoció por ser tío del célebre montañero y hombre de negocios </a:t>
            </a:r>
            <a:r>
              <a:rPr 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tooltip="Arne Næss Jr. (aún no redactado)">
                  <a:extLst>
                    <a:ext uri="{A12FA001-AC4F-418D-AE19-62706E023703}">
                      <ahyp:hlinkClr xmlns:ahyp="http://schemas.microsoft.com/office/drawing/2018/hyperlinkcolor" val="tx"/>
                    </a:ext>
                  </a:extLst>
                </a:hlinkClick>
              </a:rPr>
              <a:t>Arne</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tooltip="Arne Næss Jr. (aún no redactado)">
                  <a:extLst>
                    <a:ext uri="{A12FA001-AC4F-418D-AE19-62706E023703}">
                      <ahyp:hlinkClr xmlns:ahyp="http://schemas.microsoft.com/office/drawing/2018/hyperlinkcolor" val="tx"/>
                    </a:ext>
                  </a:extLst>
                </a:hlinkClick>
              </a:rPr>
              <a:t> </a:t>
            </a:r>
            <a:r>
              <a:rPr 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tooltip="Arne Næss Jr. (aún no redactado)">
                  <a:extLst>
                    <a:ext uri="{A12FA001-AC4F-418D-AE19-62706E023703}">
                      <ahyp:hlinkClr xmlns:ahyp="http://schemas.microsoft.com/office/drawing/2018/hyperlinkcolor" val="tx"/>
                    </a:ext>
                  </a:extLst>
                </a:hlinkClick>
              </a:rPr>
              <a:t>Næss</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tooltip="Arne Næss Jr. (aún no redactado)">
                  <a:extLst>
                    <a:ext uri="{A12FA001-AC4F-418D-AE19-62706E023703}">
                      <ahyp:hlinkClr xmlns:ahyp="http://schemas.microsoft.com/office/drawing/2018/hyperlinkcolor" val="tx"/>
                    </a:ext>
                  </a:extLst>
                </a:hlinkClick>
              </a:rPr>
              <a:t> Jr.</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y el hermano menor del </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4" tooltip="Armador">
                  <a:extLst>
                    <a:ext uri="{A12FA001-AC4F-418D-AE19-62706E023703}">
                      <ahyp:hlinkClr xmlns:ahyp="http://schemas.microsoft.com/office/drawing/2018/hyperlinkcolor" val="tx"/>
                    </a:ext>
                  </a:extLst>
                </a:hlinkClick>
              </a:rPr>
              <a:t>armador</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a:t>
            </a:r>
            <a:r>
              <a:rPr 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5" tooltip="Erling Dekke Næss (aún no redactado)">
                  <a:extLst>
                    <a:ext uri="{A12FA001-AC4F-418D-AE19-62706E023703}">
                      <ahyp:hlinkClr xmlns:ahyp="http://schemas.microsoft.com/office/drawing/2018/hyperlinkcolor" val="tx"/>
                    </a:ext>
                  </a:extLst>
                </a:hlinkClick>
              </a:rPr>
              <a:t>Erling</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5" tooltip="Erling Dekke Næss (aún no redactado)">
                  <a:extLst>
                    <a:ext uri="{A12FA001-AC4F-418D-AE19-62706E023703}">
                      <ahyp:hlinkClr xmlns:ahyp="http://schemas.microsoft.com/office/drawing/2018/hyperlinkcolor" val="tx"/>
                    </a:ext>
                  </a:extLst>
                </a:hlinkClick>
              </a:rPr>
              <a:t> </a:t>
            </a:r>
            <a:r>
              <a:rPr 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5" tooltip="Erling Dekke Næss (aún no redactado)">
                  <a:extLst>
                    <a:ext uri="{A12FA001-AC4F-418D-AE19-62706E023703}">
                      <ahyp:hlinkClr xmlns:ahyp="http://schemas.microsoft.com/office/drawing/2018/hyperlinkcolor" val="tx"/>
                    </a:ext>
                  </a:extLst>
                </a:hlinkClick>
              </a:rPr>
              <a:t>Dekke</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5" tooltip="Erling Dekke Næss (aún no redactado)">
                  <a:extLst>
                    <a:ext uri="{A12FA001-AC4F-418D-AE19-62706E023703}">
                      <ahyp:hlinkClr xmlns:ahyp="http://schemas.microsoft.com/office/drawing/2018/hyperlinkcolor" val="tx"/>
                    </a:ext>
                  </a:extLst>
                </a:hlinkClick>
              </a:rPr>
              <a:t> </a:t>
            </a:r>
            <a:r>
              <a:rPr 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5" tooltip="Erling Dekke Næss (aún no redactado)">
                  <a:extLst>
                    <a:ext uri="{A12FA001-AC4F-418D-AE19-62706E023703}">
                      <ahyp:hlinkClr xmlns:ahyp="http://schemas.microsoft.com/office/drawing/2018/hyperlinkcolor" val="tx"/>
                    </a:ext>
                  </a:extLst>
                </a:hlinkClick>
              </a:rPr>
              <a:t>Næss</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​Para </a:t>
            </a:r>
            <a:r>
              <a:rPr 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Naess</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son puntos centrales: </a:t>
            </a:r>
          </a:p>
          <a:p>
            <a:pPr marL="342900" indent="-342900">
              <a:lnSpc>
                <a:spcPct val="107000"/>
              </a:lnSpc>
              <a:spcAft>
                <a:spcPts val="0"/>
              </a:spcAft>
              <a:buFont typeface="+mj-lt"/>
              <a:buAutoNum type="arabicPeriod"/>
              <a:tabLst>
                <a:tab pos="457200" algn="l"/>
              </a:tabLst>
              <a:defRPr/>
            </a:pP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El ser humano en armonía con el medio; no por encima, sobre o fuera de este.</a:t>
            </a:r>
          </a:p>
          <a:p>
            <a:pPr marL="342900" indent="-342900">
              <a:lnSpc>
                <a:spcPct val="107000"/>
              </a:lnSpc>
              <a:spcAft>
                <a:spcPts val="0"/>
              </a:spcAft>
              <a:buFont typeface="+mj-lt"/>
              <a:buAutoNum type="arabicPeriod"/>
              <a:tabLst>
                <a:tab pos="457200" algn="l"/>
              </a:tabLst>
              <a:defRPr/>
            </a:pP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La igualdad </a:t>
            </a:r>
            <a:r>
              <a:rPr 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biocéntrica</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todas las cosas naturales, los ecosistemas, la vida, etc., tienen derecho a existir. Independiente de su grado de autodeterminación.</a:t>
            </a:r>
          </a:p>
          <a:p>
            <a:pPr marL="342900" indent="-342900">
              <a:lnSpc>
                <a:spcPct val="107000"/>
              </a:lnSpc>
              <a:spcAft>
                <a:spcPts val="0"/>
              </a:spcAft>
              <a:buFont typeface="+mj-lt"/>
              <a:buAutoNum type="arabicPeriod"/>
              <a:tabLst>
                <a:tab pos="457200" algn="l"/>
              </a:tabLst>
              <a:defRPr/>
            </a:pP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Derecho a la diversidad cultural.</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D475D-226F-4FCF-B419-BC1859C3453A}"/>
              </a:ext>
            </a:extLst>
          </p:cNvPr>
          <p:cNvSpPr>
            <a:spLocks noGrp="1"/>
          </p:cNvSpPr>
          <p:nvPr>
            <p:ph type="title"/>
          </p:nvPr>
        </p:nvSpPr>
        <p:spPr/>
        <p:txBody>
          <a:bodyPr/>
          <a:lstStyle/>
          <a:p>
            <a:pPr>
              <a:defRPr/>
            </a:pPr>
            <a:r>
              <a:rPr lang="es-ES" sz="3600" b="1" dirty="0">
                <a:solidFill>
                  <a:srgbClr val="FFFF00"/>
                </a:solidFill>
                <a:latin typeface="Roboto Slab SemiBold" pitchFamily="2" charset="0"/>
                <a:ea typeface="Roboto Slab SemiBold" pitchFamily="2" charset="0"/>
              </a:rPr>
              <a:t>4. “ECOLOGÍA PROFUNDA”:</a:t>
            </a:r>
            <a:br>
              <a:rPr lang="es-ES" sz="3600" b="1" dirty="0">
                <a:solidFill>
                  <a:srgbClr val="FFFF00"/>
                </a:solidFill>
                <a:latin typeface="Roboto Slab SemiBold" pitchFamily="2" charset="0"/>
                <a:ea typeface="Roboto Slab SemiBold" pitchFamily="2" charset="0"/>
              </a:rPr>
            </a:br>
            <a:r>
              <a:rPr lang="es-ES" sz="3600" b="1" dirty="0">
                <a:solidFill>
                  <a:srgbClr val="99FF66"/>
                </a:solidFill>
                <a:latin typeface="Roboto Slab SemiBold" pitchFamily="2" charset="0"/>
                <a:ea typeface="Roboto Slab SemiBold" pitchFamily="2" charset="0"/>
              </a:rPr>
              <a:t>integración persona-Naturaleza</a:t>
            </a:r>
          </a:p>
        </p:txBody>
      </p:sp>
      <p:sp>
        <p:nvSpPr>
          <p:cNvPr id="28675" name="Rectángulo 2">
            <a:extLst>
              <a:ext uri="{FF2B5EF4-FFF2-40B4-BE49-F238E27FC236}">
                <a16:creationId xmlns:a16="http://schemas.microsoft.com/office/drawing/2014/main" id="{48F7262E-340B-4CB5-ACF7-7688B0D78A90}"/>
              </a:ext>
            </a:extLst>
          </p:cNvPr>
          <p:cNvSpPr>
            <a:spLocks noChangeArrowheads="1"/>
          </p:cNvSpPr>
          <p:nvPr/>
        </p:nvSpPr>
        <p:spPr bwMode="auto">
          <a:xfrm>
            <a:off x="611188" y="2147888"/>
            <a:ext cx="8075612" cy="37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lnSpc>
                <a:spcPct val="107000"/>
              </a:lnSpc>
              <a:spcBef>
                <a:spcPct val="0"/>
              </a:spcBef>
              <a:buClrTx/>
              <a:buFontTx/>
              <a:buNone/>
            </a:pP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La ecología profunda tiene como premisa una </a:t>
            </a:r>
            <a:r>
              <a:rPr lang="es-ES" altLang="es-ES" sz="2800" b="1" dirty="0">
                <a:solidFill>
                  <a:srgbClr val="99FF66"/>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integración total de la persona-en-naturaleza</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No está ni por encima ni fuera de la naturaleza. Por la misma razón, también cuestiona fuertemente las grandes decisiones político-económicas, siendo muchos de sus adherentes personas que se perfilan en grupos políticos de propuestas. </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FD1EF-5A90-4ABF-B74C-01669055E335}"/>
              </a:ext>
            </a:extLst>
          </p:cNvPr>
          <p:cNvSpPr>
            <a:spLocks noGrp="1"/>
          </p:cNvSpPr>
          <p:nvPr>
            <p:ph type="title"/>
          </p:nvPr>
        </p:nvSpPr>
        <p:spPr>
          <a:xfrm>
            <a:off x="0" y="228600"/>
            <a:ext cx="9144000" cy="1143000"/>
          </a:xfrm>
        </p:spPr>
        <p:txBody>
          <a:bodyPr/>
          <a:lstStyle/>
          <a:p>
            <a:pPr>
              <a:defRPr/>
            </a:pPr>
            <a:r>
              <a:rPr lang="es-ES" sz="3600" b="1" dirty="0">
                <a:solidFill>
                  <a:srgbClr val="FFFF00"/>
                </a:solidFill>
                <a:latin typeface="Roboto Slab SemiBold" pitchFamily="2" charset="0"/>
                <a:ea typeface="Roboto Slab SemiBold" pitchFamily="2" charset="0"/>
              </a:rPr>
              <a:t>4. “ECOLOGÍA PROFUNDA”:</a:t>
            </a:r>
            <a:br>
              <a:rPr lang="es-ES" sz="3600" b="1" dirty="0">
                <a:solidFill>
                  <a:srgbClr val="FFFF00"/>
                </a:solidFill>
                <a:latin typeface="Roboto Slab SemiBold" pitchFamily="2" charset="0"/>
                <a:ea typeface="Roboto Slab SemiBold" pitchFamily="2" charset="0"/>
              </a:rPr>
            </a:br>
            <a:r>
              <a:rPr lang="es-ES" sz="3600" b="1" dirty="0">
                <a:solidFill>
                  <a:srgbClr val="99FF66"/>
                </a:solidFill>
                <a:latin typeface="Roboto Slab SemiBold" pitchFamily="2" charset="0"/>
                <a:ea typeface="Roboto Slab SemiBold" pitchFamily="2" charset="0"/>
              </a:rPr>
              <a:t>holismo, ecocentrismo y feminismo</a:t>
            </a:r>
          </a:p>
        </p:txBody>
      </p:sp>
      <p:sp>
        <p:nvSpPr>
          <p:cNvPr id="29699" name="Rectángulo 2">
            <a:extLst>
              <a:ext uri="{FF2B5EF4-FFF2-40B4-BE49-F238E27FC236}">
                <a16:creationId xmlns:a16="http://schemas.microsoft.com/office/drawing/2014/main" id="{C8FE6A0C-5D62-4645-9216-840440D91368}"/>
              </a:ext>
            </a:extLst>
          </p:cNvPr>
          <p:cNvSpPr>
            <a:spLocks noChangeArrowheads="1"/>
          </p:cNvSpPr>
          <p:nvPr/>
        </p:nvSpPr>
        <p:spPr bwMode="auto">
          <a:xfrm>
            <a:off x="304751" y="1628800"/>
            <a:ext cx="5616624" cy="513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nSpc>
                <a:spcPct val="107000"/>
              </a:lnSpc>
              <a:spcBef>
                <a:spcPct val="0"/>
              </a:spcBef>
              <a:buClrTx/>
              <a:buFontTx/>
              <a:buNone/>
            </a:pP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El concepto fue desarrollado más tarde por </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tooltip="Bill Devall (aún no redactado)">
                  <a:extLst>
                    <a:ext uri="{A12FA001-AC4F-418D-AE19-62706E023703}">
                      <ahyp:hlinkClr xmlns:ahyp="http://schemas.microsoft.com/office/drawing/2018/hyperlinkcolor" val="tx"/>
                    </a:ext>
                  </a:extLst>
                </a:hlinkClick>
              </a:rPr>
              <a:t>Bill </a:t>
            </a:r>
            <a:r>
              <a:rPr lang="es-ES" altLang="es-ES" sz="28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3" tooltip="Bill Devall (aún no redactado)">
                  <a:extLst>
                    <a:ext uri="{A12FA001-AC4F-418D-AE19-62706E023703}">
                      <ahyp:hlinkClr xmlns:ahyp="http://schemas.microsoft.com/office/drawing/2018/hyperlinkcolor" val="tx"/>
                    </a:ext>
                  </a:extLst>
                </a:hlinkClick>
              </a:rPr>
              <a:t>Devall</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y </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4" tooltip="George Sessions (aún no redactado)">
                  <a:extLst>
                    <a:ext uri="{A12FA001-AC4F-418D-AE19-62706E023703}">
                      <ahyp:hlinkClr xmlns:ahyp="http://schemas.microsoft.com/office/drawing/2018/hyperlinkcolor" val="tx"/>
                    </a:ext>
                  </a:extLst>
                </a:hlinkClick>
              </a:rPr>
              <a:t>George </a:t>
            </a:r>
            <a:r>
              <a:rPr lang="es-ES" altLang="es-ES" sz="28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4" tooltip="George Sessions (aún no redactado)">
                  <a:extLst>
                    <a:ext uri="{A12FA001-AC4F-418D-AE19-62706E023703}">
                      <ahyp:hlinkClr xmlns:ahyp="http://schemas.microsoft.com/office/drawing/2018/hyperlinkcolor" val="tx"/>
                    </a:ext>
                  </a:extLst>
                </a:hlinkClick>
              </a:rPr>
              <a:t>Sessions</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al publicar en 1985 el libro Deep </a:t>
            </a:r>
            <a:r>
              <a:rPr lang="es-ES" altLang="es-ES" sz="28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Ecology</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Otro autor que está integrado en esta corriente es </a:t>
            </a:r>
            <a:r>
              <a:rPr lang="es-ES" altLang="es-ES" sz="28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5" tooltip="Fritjof Capra">
                  <a:extLst>
                    <a:ext uri="{A12FA001-AC4F-418D-AE19-62706E023703}">
                      <ahyp:hlinkClr xmlns:ahyp="http://schemas.microsoft.com/office/drawing/2018/hyperlinkcolor" val="tx"/>
                    </a:ext>
                  </a:extLst>
                </a:hlinkClick>
              </a:rPr>
              <a:t>Fritjof</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hlinkClick r:id="rId5" tooltip="Fritjof Capra">
                  <a:extLst>
                    <a:ext uri="{A12FA001-AC4F-418D-AE19-62706E023703}">
                      <ahyp:hlinkClr xmlns:ahyp="http://schemas.microsoft.com/office/drawing/2018/hyperlinkcolor" val="tx"/>
                    </a:ext>
                  </a:extLst>
                </a:hlinkClick>
              </a:rPr>
              <a:t> Capra</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Tiene una cosmovisión holística, con una ética </a:t>
            </a:r>
            <a:r>
              <a:rPr lang="es-ES" altLang="es-ES" sz="28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ecocéntrica</a:t>
            </a:r>
            <a:r>
              <a:rPr lang="es-ES" altLang="es-ES" sz="28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y en ocasiones tienden a ser feministas e igualitarios. </a:t>
            </a:r>
          </a:p>
        </p:txBody>
      </p:sp>
      <p:pic>
        <p:nvPicPr>
          <p:cNvPr id="29700" name="Imagen 2">
            <a:extLst>
              <a:ext uri="{FF2B5EF4-FFF2-40B4-BE49-F238E27FC236}">
                <a16:creationId xmlns:a16="http://schemas.microsoft.com/office/drawing/2014/main" id="{76E56337-5B21-4164-A5F6-56B9EE17E757}"/>
              </a:ext>
            </a:extLst>
          </p:cNvPr>
          <p:cNvPicPr>
            <a:picLocks noChangeAspect="1"/>
          </p:cNvPicPr>
          <p:nvPr/>
        </p:nvPicPr>
        <p:blipFill rotWithShape="1">
          <a:blip r:embed="rId6">
            <a:extLst>
              <a:ext uri="{28A0092B-C50C-407E-A947-70E740481C1C}">
                <a14:useLocalDpi xmlns:a14="http://schemas.microsoft.com/office/drawing/2010/main" val="0"/>
              </a:ext>
            </a:extLst>
          </a:blip>
          <a:srcRect b="6276"/>
          <a:stretch/>
        </p:blipFill>
        <p:spPr bwMode="auto">
          <a:xfrm>
            <a:off x="5990817" y="3285530"/>
            <a:ext cx="2848432"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A25EB-E8CD-4786-82D9-9943BD441938}"/>
              </a:ext>
            </a:extLst>
          </p:cNvPr>
          <p:cNvSpPr>
            <a:spLocks noGrp="1"/>
          </p:cNvSpPr>
          <p:nvPr>
            <p:ph type="title"/>
          </p:nvPr>
        </p:nvSpPr>
        <p:spPr>
          <a:xfrm>
            <a:off x="418038" y="116632"/>
            <a:ext cx="8229600" cy="1143000"/>
          </a:xfrm>
        </p:spPr>
        <p:txBody>
          <a:bodyPr/>
          <a:lstStyle/>
          <a:p>
            <a:pPr>
              <a:defRPr/>
            </a:pPr>
            <a:r>
              <a:rPr lang="es-ES" sz="3600" b="1" dirty="0">
                <a:solidFill>
                  <a:srgbClr val="FFFF00"/>
                </a:solidFill>
                <a:latin typeface="Roboto Slab SemiBold" pitchFamily="2" charset="0"/>
                <a:ea typeface="Roboto Slab SemiBold" pitchFamily="2" charset="0"/>
              </a:rPr>
              <a:t>4. “ECOLOGÍA PROFUNDA”:</a:t>
            </a:r>
            <a:br>
              <a:rPr lang="es-ES" sz="3600" b="1" dirty="0">
                <a:solidFill>
                  <a:srgbClr val="FFFF00"/>
                </a:solidFill>
                <a:latin typeface="Roboto Slab SemiBold" pitchFamily="2" charset="0"/>
                <a:ea typeface="Roboto Slab SemiBold" pitchFamily="2" charset="0"/>
              </a:rPr>
            </a:br>
            <a:r>
              <a:rPr lang="es-ES" sz="3600" b="1" dirty="0">
                <a:solidFill>
                  <a:srgbClr val="99FF66"/>
                </a:solidFill>
                <a:latin typeface="Roboto Slab SemiBold" pitchFamily="2" charset="0"/>
                <a:ea typeface="Roboto Slab SemiBold" pitchFamily="2" charset="0"/>
              </a:rPr>
              <a:t>tres características</a:t>
            </a:r>
          </a:p>
        </p:txBody>
      </p:sp>
      <p:sp>
        <p:nvSpPr>
          <p:cNvPr id="23555" name="Rectángulo 2">
            <a:extLst>
              <a:ext uri="{FF2B5EF4-FFF2-40B4-BE49-F238E27FC236}">
                <a16:creationId xmlns:a16="http://schemas.microsoft.com/office/drawing/2014/main" id="{08924498-45B8-43EE-8F94-1C2CCE5737ED}"/>
              </a:ext>
            </a:extLst>
          </p:cNvPr>
          <p:cNvSpPr>
            <a:spLocks noChangeArrowheads="1"/>
          </p:cNvSpPr>
          <p:nvPr/>
        </p:nvSpPr>
        <p:spPr bwMode="auto">
          <a:xfrm>
            <a:off x="467518" y="1448378"/>
            <a:ext cx="8208963" cy="5409622"/>
          </a:xfrm>
          <a:prstGeom prst="rect">
            <a:avLst/>
          </a:prstGeom>
          <a:noFill/>
          <a:ln>
            <a:noFill/>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lnSpc>
                <a:spcPct val="107000"/>
              </a:lnSpc>
              <a:spcBef>
                <a:spcPct val="0"/>
              </a:spcBef>
              <a:buClrTx/>
              <a:buFontTx/>
              <a:buNone/>
              <a:defRPr/>
            </a:pPr>
            <a:r>
              <a:rPr lang="es-ES" sz="2800" dirty="0">
                <a:latin typeface="Roboto Slab SemiBold" pitchFamily="2" charset="0"/>
                <a:ea typeface="Roboto Slab SemiBold" pitchFamily="2" charset="0"/>
                <a:cs typeface="Calibri" panose="020F0502020204030204" pitchFamily="34" charset="0"/>
              </a:rPr>
              <a:t>Desde mi punto de vista hay tres elementos básico en la ECOLOGÍA PROFUNDA:</a:t>
            </a:r>
          </a:p>
          <a:p>
            <a:pPr algn="ctr">
              <a:lnSpc>
                <a:spcPct val="107000"/>
              </a:lnSpc>
              <a:spcBef>
                <a:spcPct val="0"/>
              </a:spcBef>
              <a:buClrTx/>
              <a:buFontTx/>
              <a:buNone/>
              <a:defRPr/>
            </a:pPr>
            <a:endParaRPr lang="es-ES" sz="2800" dirty="0">
              <a:latin typeface="Roboto Slab SemiBold" pitchFamily="2" charset="0"/>
              <a:ea typeface="Roboto Slab SemiBold" pitchFamily="2" charset="0"/>
              <a:cs typeface="Calibri" panose="020F0502020204030204" pitchFamily="34" charset="0"/>
            </a:endParaRPr>
          </a:p>
          <a:p>
            <a:pPr marL="457200" indent="-457200">
              <a:lnSpc>
                <a:spcPct val="107000"/>
              </a:lnSpc>
              <a:spcBef>
                <a:spcPct val="0"/>
              </a:spcBef>
              <a:buClrTx/>
              <a:buFontTx/>
              <a:buAutoNum type="arabicPeriod"/>
              <a:defRPr/>
            </a:pP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Pensar, sentir y actuar desde la convicción de que </a:t>
            </a:r>
            <a:r>
              <a:rPr lang="es-ES" sz="2400" b="1" dirty="0">
                <a:solidFill>
                  <a:srgbClr val="99FF66"/>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TODO TIENE QUE VER CON TODO </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(paradigma sistémico, holístico, complejidad frente al mecanicista)</a:t>
            </a:r>
          </a:p>
          <a:p>
            <a:pPr marL="457200" indent="-457200">
              <a:lnSpc>
                <a:spcPct val="107000"/>
              </a:lnSpc>
              <a:spcBef>
                <a:spcPct val="0"/>
              </a:spcBef>
              <a:buClrTx/>
              <a:buFontTx/>
              <a:buAutoNum type="arabicPeriod"/>
              <a:defRPr/>
            </a:pPr>
            <a:r>
              <a:rPr lang="es-ES" sz="2400" b="1" dirty="0">
                <a:solidFill>
                  <a:srgbClr val="99FF66"/>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GLOCALISMO</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pensar globalmente y actuar localmente.</a:t>
            </a:r>
          </a:p>
          <a:p>
            <a:pPr marL="457200" indent="-457200">
              <a:lnSpc>
                <a:spcPct val="107000"/>
              </a:lnSpc>
              <a:spcBef>
                <a:spcPct val="0"/>
              </a:spcBef>
              <a:buClrTx/>
              <a:buFontTx/>
              <a:buAutoNum type="arabicPeriod"/>
              <a:defRPr/>
            </a:pP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Conciencia de la </a:t>
            </a:r>
            <a:r>
              <a:rPr lang="es-ES" sz="2400" b="1" dirty="0">
                <a:solidFill>
                  <a:srgbClr val="99FF66"/>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DESIGUALDAD</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“el problema ambiental más grave es el hambre” (</a:t>
            </a:r>
            <a:r>
              <a:rPr lang="es-ES" sz="2400" b="1" dirty="0" err="1">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Butros-Gahli</a:t>
            </a:r>
            <a:r>
              <a:rPr lang="es-ES" sz="2400" b="1" dirty="0">
                <a:solidFill>
                  <a:srgbClr val="FFFFFF"/>
                </a:solidFill>
                <a:effectLst>
                  <a:outerShdw blurRad="25400" dist="38100" dir="2700000" sx="101000" sy="101000" algn="tl">
                    <a:srgbClr val="000000">
                      <a:alpha val="85000"/>
                    </a:srgbClr>
                  </a:outerShdw>
                </a:effectLst>
                <a:latin typeface="Noto Sans KR" panose="020B0500000000000000" pitchFamily="34" charset="-128"/>
                <a:ea typeface="Noto Sans KR" panose="020B0500000000000000" pitchFamily="34" charset="-128"/>
              </a:rPr>
              <a:t>, Secretario General de la ONU 1996)</a:t>
            </a:r>
          </a:p>
          <a:p>
            <a:pPr marL="457200" indent="-457200">
              <a:lnSpc>
                <a:spcPct val="107000"/>
              </a:lnSpc>
              <a:spcBef>
                <a:spcPct val="0"/>
              </a:spcBef>
              <a:buClrTx/>
              <a:buFontTx/>
              <a:buAutoNum type="arabicPeriod"/>
              <a:defRPr/>
            </a:pPr>
            <a:endParaRPr lang="es-ES" sz="2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078C0-0FE3-46C1-A30D-D9706BA3CEA4}"/>
              </a:ext>
            </a:extLst>
          </p:cNvPr>
          <p:cNvSpPr>
            <a:spLocks noGrp="1"/>
          </p:cNvSpPr>
          <p:nvPr>
            <p:ph type="title"/>
          </p:nvPr>
        </p:nvSpPr>
        <p:spPr/>
        <p:txBody>
          <a:bodyPr/>
          <a:lstStyle/>
          <a:p>
            <a:pPr>
              <a:defRPr/>
            </a:pPr>
            <a:r>
              <a:rPr lang="es-ES" sz="4000" b="1" dirty="0">
                <a:solidFill>
                  <a:srgbClr val="FFFF00"/>
                </a:solidFill>
                <a:latin typeface="Roboto Slab SemiBold" pitchFamily="2" charset="0"/>
                <a:ea typeface="Roboto Slab SemiBold" pitchFamily="2" charset="0"/>
              </a:rPr>
              <a:t>4. “ECOLOGÍA PROFUNDA”</a:t>
            </a:r>
          </a:p>
        </p:txBody>
      </p:sp>
      <p:sp>
        <p:nvSpPr>
          <p:cNvPr id="34819" name="Rectángulo 2">
            <a:extLst>
              <a:ext uri="{FF2B5EF4-FFF2-40B4-BE49-F238E27FC236}">
                <a16:creationId xmlns:a16="http://schemas.microsoft.com/office/drawing/2014/main" id="{A4BA0F83-9B80-4B77-A166-81FE3165D083}"/>
              </a:ext>
            </a:extLst>
          </p:cNvPr>
          <p:cNvSpPr>
            <a:spLocks noChangeArrowheads="1"/>
          </p:cNvSpPr>
          <p:nvPr/>
        </p:nvSpPr>
        <p:spPr bwMode="auto">
          <a:xfrm>
            <a:off x="1187450" y="1851025"/>
            <a:ext cx="6480175" cy="329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lnSpc>
                <a:spcPct val="107000"/>
              </a:lnSpc>
              <a:spcBef>
                <a:spcPct val="0"/>
              </a:spcBef>
              <a:buClrTx/>
              <a:buFontTx/>
              <a:buNone/>
            </a:pPr>
            <a:r>
              <a:rPr lang="es-ES" altLang="es-ES" sz="2800" b="1" dirty="0">
                <a:latin typeface="Roboto Slab SemiBold" pitchFamily="2" charset="0"/>
                <a:ea typeface="Roboto Slab SemiBold" pitchFamily="2" charset="0"/>
                <a:cs typeface="Calibri" panose="020F0502020204030204" pitchFamily="34" charset="0"/>
              </a:rPr>
              <a:t>Actualmente la ecología profunda se opone a la llamada </a:t>
            </a:r>
            <a:r>
              <a:rPr lang="es-ES" altLang="es-ES" sz="2800" b="1" i="1" dirty="0">
                <a:solidFill>
                  <a:srgbClr val="FFFF00"/>
                </a:solidFill>
                <a:latin typeface="Roboto Slab SemiBold" pitchFamily="2" charset="0"/>
                <a:ea typeface="Roboto Slab SemiBold" pitchFamily="2" charset="0"/>
                <a:cs typeface="Calibri" panose="020F0502020204030204" pitchFamily="34" charset="0"/>
              </a:rPr>
              <a:t>ecología reformista</a:t>
            </a:r>
            <a:r>
              <a:rPr lang="es-ES" altLang="es-ES" sz="2800" b="1" dirty="0">
                <a:latin typeface="Roboto Slab SemiBold" pitchFamily="2" charset="0"/>
                <a:ea typeface="Roboto Slab SemiBold" pitchFamily="2" charset="0"/>
                <a:cs typeface="Calibri" panose="020F0502020204030204" pitchFamily="34" charset="0"/>
              </a:rPr>
              <a:t>. </a:t>
            </a:r>
          </a:p>
          <a:p>
            <a:pPr algn="ctr">
              <a:lnSpc>
                <a:spcPct val="107000"/>
              </a:lnSpc>
              <a:spcBef>
                <a:spcPct val="0"/>
              </a:spcBef>
              <a:buClrTx/>
              <a:buFontTx/>
              <a:buNone/>
            </a:pPr>
            <a:endParaRPr lang="es-ES" altLang="es-ES" sz="2800" b="1" dirty="0">
              <a:latin typeface="Roboto Slab SemiBold" pitchFamily="2" charset="0"/>
              <a:ea typeface="Roboto Slab SemiBold" pitchFamily="2" charset="0"/>
              <a:cs typeface="Calibri" panose="020F0502020204030204" pitchFamily="34" charset="0"/>
            </a:endParaRPr>
          </a:p>
          <a:p>
            <a:pPr algn="ctr">
              <a:lnSpc>
                <a:spcPct val="107000"/>
              </a:lnSpc>
              <a:spcBef>
                <a:spcPct val="0"/>
              </a:spcBef>
              <a:buClrTx/>
              <a:buFontTx/>
              <a:buNone/>
            </a:pPr>
            <a:r>
              <a:rPr lang="es-ES" altLang="es-ES" sz="2800" b="1" dirty="0">
                <a:latin typeface="Roboto Slab SemiBold" pitchFamily="2" charset="0"/>
                <a:ea typeface="Roboto Slab SemiBold" pitchFamily="2" charset="0"/>
                <a:cs typeface="Calibri" panose="020F0502020204030204" pitchFamily="34" charset="0"/>
              </a:rPr>
              <a:t>Entre sus seguidores existen los ANTROPOCENTRISTAS y los ECOCENTRISTAS</a:t>
            </a:r>
            <a:endParaRPr lang="es-ES" altLang="es-ES" sz="2800" b="1" dirty="0">
              <a:latin typeface="Roboto Slab SemiBold" pitchFamily="2" charset="0"/>
              <a:ea typeface="Roboto Slab SemiBold" pitchFamily="2" charset="0"/>
              <a:cs typeface="Times New Roman" panose="02020603050405020304" pitchFamily="18"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descr="Ave volando sobre el agua&#10;&#10;Descripción generada automáticamente">
            <a:extLst>
              <a:ext uri="{FF2B5EF4-FFF2-40B4-BE49-F238E27FC236}">
                <a16:creationId xmlns:a16="http://schemas.microsoft.com/office/drawing/2014/main" id="{A6EB5B96-83F8-454C-A712-437B38387E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6592" y="0"/>
            <a:ext cx="10293434" cy="6858000"/>
          </a:xfrm>
          <a:prstGeom prst="rect">
            <a:avLst/>
          </a:prstGeom>
        </p:spPr>
      </p:pic>
      <p:sp>
        <p:nvSpPr>
          <p:cNvPr id="6" name="CuadroTexto 5">
            <a:extLst>
              <a:ext uri="{FF2B5EF4-FFF2-40B4-BE49-F238E27FC236}">
                <a16:creationId xmlns:a16="http://schemas.microsoft.com/office/drawing/2014/main" id="{C6EECCFE-3DCE-4F98-8117-BFA5F52BBA4F}"/>
              </a:ext>
            </a:extLst>
          </p:cNvPr>
          <p:cNvSpPr txBox="1"/>
          <p:nvPr/>
        </p:nvSpPr>
        <p:spPr>
          <a:xfrm>
            <a:off x="1511660" y="5373216"/>
            <a:ext cx="6120680" cy="1323439"/>
          </a:xfrm>
          <a:prstGeom prst="rect">
            <a:avLst/>
          </a:prstGeom>
          <a:noFill/>
        </p:spPr>
        <p:txBody>
          <a:bodyPr wrap="square" rtlCol="0">
            <a:spAutoFit/>
          </a:bodyPr>
          <a:lstStyle/>
          <a:p>
            <a:pPr algn="ctr"/>
            <a:r>
              <a:rPr lang="es-ES" sz="8000" dirty="0">
                <a:solidFill>
                  <a:srgbClr val="008000"/>
                </a:solidFill>
                <a:effectLst>
                  <a:glow rad="127000">
                    <a:srgbClr val="FFFFFF"/>
                  </a:glow>
                </a:effectLst>
                <a:latin typeface="Roboto Slab SemiBold" pitchFamily="2" charset="0"/>
                <a:ea typeface="Roboto Slab SemiBold" pitchFamily="2" charset="0"/>
              </a:rPr>
              <a:t>Albatros</a:t>
            </a:r>
            <a:endParaRPr lang="es-ES" sz="8000" dirty="0">
              <a:effectLst>
                <a:glow rad="127000">
                  <a:srgbClr val="FFFFFF"/>
                </a:glow>
              </a:effectLst>
            </a:endParaRPr>
          </a:p>
        </p:txBody>
      </p:sp>
    </p:spTree>
    <p:extLst>
      <p:ext uri="{BB962C8B-B14F-4D97-AF65-F5344CB8AC3E}">
        <p14:creationId xmlns:p14="http://schemas.microsoft.com/office/powerpoint/2010/main" val="1187581945"/>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0000" r="-10000"/>
          </a:stretch>
        </a:blipFill>
        <a:effectLst/>
      </p:bgPr>
    </p:bg>
    <p:spTree>
      <p:nvGrpSpPr>
        <p:cNvPr id="1" name=""/>
        <p:cNvGrpSpPr/>
        <p:nvPr/>
      </p:nvGrpSpPr>
      <p:grpSpPr>
        <a:xfrm>
          <a:off x="0" y="0"/>
          <a:ext cx="0" cy="0"/>
          <a:chOff x="0" y="0"/>
          <a:chExt cx="0" cy="0"/>
        </a:xfrm>
      </p:grpSpPr>
      <p:sp>
        <p:nvSpPr>
          <p:cNvPr id="5" name="Título 5">
            <a:extLst>
              <a:ext uri="{FF2B5EF4-FFF2-40B4-BE49-F238E27FC236}">
                <a16:creationId xmlns:a16="http://schemas.microsoft.com/office/drawing/2014/main" id="{9AFF5F91-23BA-4870-A826-94C0C0C600B5}"/>
              </a:ext>
            </a:extLst>
          </p:cNvPr>
          <p:cNvSpPr>
            <a:spLocks noGrp="1"/>
          </p:cNvSpPr>
          <p:nvPr>
            <p:ph type="title"/>
          </p:nvPr>
        </p:nvSpPr>
        <p:spPr>
          <a:xfrm>
            <a:off x="457200" y="401959"/>
            <a:ext cx="8229600" cy="1143000"/>
          </a:xfrm>
          <a:effectLst>
            <a:outerShdw blurRad="38100" dist="38100" dir="2700000" algn="tl" rotWithShape="0">
              <a:prstClr val="black">
                <a:alpha val="80000"/>
              </a:prstClr>
            </a:outerShdw>
          </a:effectLst>
        </p:spPr>
        <p:txBody>
          <a:bodyPr/>
          <a:lstStyle/>
          <a:p>
            <a:pPr>
              <a:defRPr/>
            </a:pPr>
            <a:r>
              <a:rPr lang="es-ES" sz="4800" dirty="0">
                <a:solidFill>
                  <a:srgbClr val="FFFF66"/>
                </a:solidFill>
                <a:effectLst>
                  <a:outerShdw blurRad="25400" dist="38100" dir="2700000" sx="101000" sy="101000" algn="tl">
                    <a:srgbClr val="000000"/>
                  </a:outerShdw>
                </a:effectLst>
                <a:latin typeface="Roboto Slab SemiBold" pitchFamily="2" charset="0"/>
                <a:ea typeface="Roboto Slab SemiBold" pitchFamily="2" charset="0"/>
              </a:rPr>
              <a:t>25 años antes...</a:t>
            </a:r>
          </a:p>
        </p:txBody>
      </p:sp>
      <p:sp>
        <p:nvSpPr>
          <p:cNvPr id="7" name="Marcador de contenido 6">
            <a:extLst>
              <a:ext uri="{FF2B5EF4-FFF2-40B4-BE49-F238E27FC236}">
                <a16:creationId xmlns:a16="http://schemas.microsoft.com/office/drawing/2014/main" id="{70A6B536-03A5-4BBE-9DA9-C2D8ECF381D1}"/>
              </a:ext>
            </a:extLst>
          </p:cNvPr>
          <p:cNvSpPr>
            <a:spLocks noGrp="1" noChangeArrowheads="1"/>
          </p:cNvSpPr>
          <p:nvPr>
            <p:ph sz="half" idx="1"/>
          </p:nvPr>
        </p:nvSpPr>
        <p:spPr>
          <a:xfrm>
            <a:off x="499639" y="2932435"/>
            <a:ext cx="4298452" cy="3687142"/>
          </a:xfrm>
        </p:spPr>
        <p:txBody>
          <a:bodyPr/>
          <a:lstStyle/>
          <a:p>
            <a:endParaRPr lang="es-ES" altLang="es-ES" sz="2800" dirty="0">
              <a:latin typeface="Comic Sans MS" panose="030F0702030302020204" pitchFamily="66" charset="0"/>
            </a:endParaRPr>
          </a:p>
          <a:p>
            <a:pPr marL="0" indent="0" algn="ctr">
              <a:buNone/>
            </a:pPr>
            <a:r>
              <a:rPr lang="es-ES" altLang="es-ES" sz="2800" b="1" dirty="0">
                <a:latin typeface="Noto Sans KR" panose="020B0500000000000000" pitchFamily="34" charset="-128"/>
                <a:ea typeface="Noto Sans KR" panose="020B0500000000000000" pitchFamily="34" charset="-128"/>
              </a:rPr>
              <a:t>L. Sequeiros. </a:t>
            </a:r>
          </a:p>
          <a:p>
            <a:pPr marL="0" indent="0" algn="ctr">
              <a:buNone/>
            </a:pPr>
            <a:r>
              <a:rPr lang="es-ES" altLang="es-ES" b="1" dirty="0">
                <a:latin typeface="Rochester" panose="02000504000000020002" pitchFamily="2" charset="0"/>
                <a:cs typeface="Tillana" panose="02000000000000000000" pitchFamily="2" charset="0"/>
              </a:rPr>
              <a:t>“</a:t>
            </a:r>
            <a:r>
              <a:rPr lang="es-ES" altLang="es-ES" b="1" dirty="0">
                <a:solidFill>
                  <a:srgbClr val="FFFF00"/>
                </a:solidFill>
                <a:effectLst>
                  <a:outerShdw blurRad="25400" dist="38100" dir="2700000" algn="tl" rotWithShape="0">
                    <a:schemeClr val="tx1">
                      <a:alpha val="80000"/>
                    </a:schemeClr>
                  </a:outerShdw>
                </a:effectLst>
                <a:latin typeface="Rochester" panose="02000504000000020002" pitchFamily="2" charset="0"/>
                <a:cs typeface="Tillana" panose="02000000000000000000" pitchFamily="2" charset="0"/>
              </a:rPr>
              <a:t>Educar para la Solidaridad. Proyecto didáctico para una nueva cultura de relaciones entre los pueblos</a:t>
            </a:r>
            <a:r>
              <a:rPr lang="es-ES" altLang="es-ES" b="1" dirty="0">
                <a:latin typeface="Rochester" panose="02000504000000020002" pitchFamily="2" charset="0"/>
                <a:cs typeface="Tillana" panose="02000000000000000000" pitchFamily="2" charset="0"/>
              </a:rPr>
              <a:t>”. </a:t>
            </a:r>
          </a:p>
          <a:p>
            <a:pPr marL="0" indent="0" algn="ctr">
              <a:buNone/>
            </a:pPr>
            <a:r>
              <a:rPr lang="es-ES" altLang="es-ES" sz="2400" dirty="0">
                <a:latin typeface="Noto Sans KR" panose="020B0500000000000000" pitchFamily="34" charset="-128"/>
                <a:ea typeface="Noto Sans KR" panose="020B0500000000000000" pitchFamily="34" charset="-128"/>
              </a:rPr>
              <a:t>Octaedro, 1998</a:t>
            </a:r>
            <a:r>
              <a:rPr lang="es-ES" altLang="es-ES" sz="2800" dirty="0">
                <a:latin typeface="Comic Sans MS" panose="030F0702030302020204" pitchFamily="66" charset="0"/>
              </a:rPr>
              <a:t>.</a:t>
            </a:r>
          </a:p>
        </p:txBody>
      </p:sp>
      <p:pic>
        <p:nvPicPr>
          <p:cNvPr id="8" name="Imagen 7">
            <a:extLst>
              <a:ext uri="{FF2B5EF4-FFF2-40B4-BE49-F238E27FC236}">
                <a16:creationId xmlns:a16="http://schemas.microsoft.com/office/drawing/2014/main" id="{F1E3CA9A-071F-44C7-BA66-DEDF60276BF1}"/>
              </a:ext>
            </a:extLst>
          </p:cNvPr>
          <p:cNvPicPr>
            <a:picLocks noChangeAspect="1"/>
          </p:cNvPicPr>
          <p:nvPr/>
        </p:nvPicPr>
        <p:blipFill>
          <a:blip r:embed="rId4"/>
          <a:stretch>
            <a:fillRect/>
          </a:stretch>
        </p:blipFill>
        <p:spPr>
          <a:xfrm rot="21167431">
            <a:off x="6622448" y="3556870"/>
            <a:ext cx="1936121" cy="2962498"/>
          </a:xfrm>
          <a:prstGeom prst="rect">
            <a:avLst/>
          </a:prstGeom>
          <a:effectLst>
            <a:glow rad="139700">
              <a:schemeClr val="tx1">
                <a:alpha val="90000"/>
              </a:schemeClr>
            </a:glow>
          </a:effectLst>
          <a:scene3d>
            <a:camera prst="isometricOffAxis1Right"/>
            <a:lightRig rig="threePt" dir="t"/>
          </a:scene3d>
          <a:sp3d prstMaterial="matte">
            <a:bevelT w="0" h="476250"/>
          </a:sp3d>
        </p:spPr>
      </p:pic>
    </p:spTree>
    <p:extLst>
      <p:ext uri="{BB962C8B-B14F-4D97-AF65-F5344CB8AC3E}">
        <p14:creationId xmlns:p14="http://schemas.microsoft.com/office/powerpoint/2010/main" val="103734438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A4DA695-6829-40FF-BD08-F7A6358E953C}"/>
              </a:ext>
            </a:extLst>
          </p:cNvPr>
          <p:cNvSpPr>
            <a:spLocks noGrp="1"/>
          </p:cNvSpPr>
          <p:nvPr>
            <p:ph type="title"/>
          </p:nvPr>
        </p:nvSpPr>
        <p:spPr>
          <a:xfrm>
            <a:off x="457200" y="228599"/>
            <a:ext cx="8229600" cy="1143000"/>
          </a:xfrm>
        </p:spPr>
        <p:txBody>
          <a:bodyPr/>
          <a:lstStyle/>
          <a:p>
            <a:pPr>
              <a:defRPr/>
            </a:pPr>
            <a:r>
              <a:rPr lang="es-ES" sz="4800" dirty="0">
                <a:solidFill>
                  <a:srgbClr val="FFFF66"/>
                </a:solidFill>
                <a:effectLst>
                  <a:outerShdw blurRad="25400" dist="38100" dir="2700000" sx="101000" sy="101000" algn="tl">
                    <a:srgbClr val="000000"/>
                  </a:outerShdw>
                </a:effectLst>
                <a:latin typeface="Roboto Slab SemiBold" pitchFamily="2" charset="0"/>
                <a:ea typeface="Roboto Slab SemiBold" pitchFamily="2" charset="0"/>
              </a:rPr>
              <a:t>25 años antes...</a:t>
            </a:r>
          </a:p>
        </p:txBody>
      </p:sp>
      <p:sp>
        <p:nvSpPr>
          <p:cNvPr id="7171" name="Marcador de contenido 6">
            <a:extLst>
              <a:ext uri="{FF2B5EF4-FFF2-40B4-BE49-F238E27FC236}">
                <a16:creationId xmlns:a16="http://schemas.microsoft.com/office/drawing/2014/main" id="{A935CEB9-06B1-4FFF-85BD-33F3E9D71D90}"/>
              </a:ext>
            </a:extLst>
          </p:cNvPr>
          <p:cNvSpPr>
            <a:spLocks noGrp="1" noChangeArrowheads="1"/>
          </p:cNvSpPr>
          <p:nvPr>
            <p:ph sz="half" idx="1"/>
          </p:nvPr>
        </p:nvSpPr>
        <p:spPr>
          <a:xfrm>
            <a:off x="273548" y="1671464"/>
            <a:ext cx="4298452" cy="4495800"/>
          </a:xfrm>
        </p:spPr>
        <p:txBody>
          <a:bodyPr/>
          <a:lstStyle/>
          <a:p>
            <a:endParaRPr lang="es-ES" altLang="es-ES" sz="2800" dirty="0">
              <a:latin typeface="Comic Sans MS" panose="030F0702030302020204" pitchFamily="66" charset="0"/>
            </a:endParaRPr>
          </a:p>
          <a:p>
            <a:pPr marL="0" indent="0" algn="ctr">
              <a:buNone/>
            </a:pPr>
            <a:r>
              <a:rPr lang="es-ES" altLang="es-ES" sz="2800" b="1" dirty="0">
                <a:latin typeface="Noto Sans KR" panose="020B0500000000000000" pitchFamily="34" charset="-128"/>
                <a:ea typeface="Noto Sans KR" panose="020B0500000000000000" pitchFamily="34" charset="-128"/>
              </a:rPr>
              <a:t>L. Sequeiros. </a:t>
            </a:r>
          </a:p>
          <a:p>
            <a:pPr marL="0" indent="0" algn="ctr">
              <a:buNone/>
            </a:pPr>
            <a:r>
              <a:rPr lang="es-ES" altLang="es-ES" b="1" dirty="0">
                <a:latin typeface="Rochester" panose="02000504000000020002" pitchFamily="2" charset="0"/>
                <a:cs typeface="Tillana" panose="02000000000000000000" pitchFamily="2" charset="0"/>
              </a:rPr>
              <a:t>“</a:t>
            </a:r>
            <a:r>
              <a:rPr lang="es-ES" altLang="es-ES" b="1" dirty="0">
                <a:solidFill>
                  <a:srgbClr val="FFFF00"/>
                </a:solidFill>
                <a:effectLst>
                  <a:outerShdw blurRad="25400" dist="25400" dir="2700000" algn="tl" rotWithShape="0">
                    <a:schemeClr val="tx1">
                      <a:alpha val="87000"/>
                    </a:schemeClr>
                  </a:outerShdw>
                </a:effectLst>
                <a:latin typeface="Rochester" panose="02000504000000020002" pitchFamily="2" charset="0"/>
                <a:cs typeface="Tillana" panose="02000000000000000000" pitchFamily="2" charset="0"/>
              </a:rPr>
              <a:t>Educar para la Solidaridad. Proyecto didáctico para una nueva cultura de relaciones entre los pueblos</a:t>
            </a:r>
            <a:r>
              <a:rPr lang="es-ES" altLang="es-ES" b="1" dirty="0">
                <a:latin typeface="Rochester" panose="02000504000000020002" pitchFamily="2" charset="0"/>
                <a:cs typeface="Tillana" panose="02000000000000000000" pitchFamily="2" charset="0"/>
              </a:rPr>
              <a:t>”. </a:t>
            </a:r>
          </a:p>
          <a:p>
            <a:pPr marL="0" indent="0" algn="ctr">
              <a:buNone/>
            </a:pPr>
            <a:r>
              <a:rPr lang="es-ES" altLang="es-ES" sz="2400" dirty="0">
                <a:latin typeface="Noto Sans KR" panose="020B0500000000000000" pitchFamily="34" charset="-128"/>
                <a:ea typeface="Noto Sans KR" panose="020B0500000000000000" pitchFamily="34" charset="-128"/>
              </a:rPr>
              <a:t>Octaedro, 1998</a:t>
            </a:r>
            <a:r>
              <a:rPr lang="es-ES" altLang="es-ES" sz="2800" dirty="0">
                <a:latin typeface="Comic Sans MS" panose="030F0702030302020204" pitchFamily="66" charset="0"/>
              </a:rPr>
              <a:t>.</a:t>
            </a:r>
          </a:p>
        </p:txBody>
      </p:sp>
      <p:pic>
        <p:nvPicPr>
          <p:cNvPr id="2" name="Imagen 1">
            <a:extLst>
              <a:ext uri="{FF2B5EF4-FFF2-40B4-BE49-F238E27FC236}">
                <a16:creationId xmlns:a16="http://schemas.microsoft.com/office/drawing/2014/main" id="{D5C00279-6D68-4CF6-83EC-4E4A744BC340}"/>
              </a:ext>
            </a:extLst>
          </p:cNvPr>
          <p:cNvPicPr>
            <a:picLocks noChangeAspect="1"/>
          </p:cNvPicPr>
          <p:nvPr/>
        </p:nvPicPr>
        <p:blipFill>
          <a:blip r:embed="rId2"/>
          <a:stretch>
            <a:fillRect/>
          </a:stretch>
        </p:blipFill>
        <p:spPr>
          <a:xfrm rot="21167431">
            <a:off x="5292080" y="1556792"/>
            <a:ext cx="3088086" cy="4725144"/>
          </a:xfrm>
          <a:prstGeom prst="rect">
            <a:avLst/>
          </a:prstGeom>
          <a:effectLst>
            <a:glow rad="139700">
              <a:schemeClr val="tx1">
                <a:alpha val="90000"/>
              </a:schemeClr>
            </a:glow>
          </a:effectLst>
          <a:scene3d>
            <a:camera prst="isometricOffAxis1Right"/>
            <a:lightRig rig="threePt" dir="t"/>
          </a:scene3d>
          <a:sp3d prstMaterial="matte">
            <a:bevelT w="0" h="476250"/>
          </a:sp3d>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(1)</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27D4C9A0-0C95-4B47-99BA-17BDF8F0DCA3}"/>
              </a:ext>
            </a:extLst>
          </p:cNvPr>
          <p:cNvSpPr>
            <a:spLocks noChangeArrowheads="1"/>
          </p:cNvSpPr>
          <p:nvPr/>
        </p:nvSpPr>
        <p:spPr bwMode="auto">
          <a:xfrm>
            <a:off x="287337" y="3992842"/>
            <a:ext cx="8569325" cy="2531783"/>
          </a:xfrm>
          <a:prstGeom prst="rect">
            <a:avLst/>
          </a:prstGeom>
          <a:noFill/>
          <a:ln>
            <a:noFill/>
          </a:ln>
          <a:effectLst>
            <a:outerShdw blurRad="38100" dist="38100" dir="2700000" algn="tl" rotWithShape="0">
              <a:prstClr val="black">
                <a:alpha val="8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AutoNum type="arabicParenR"/>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El Universo tiene </a:t>
            </a:r>
            <a:r>
              <a:rPr lang="es-ES_tradnl" altLang="es-ES" sz="2800" b="1"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miles de millones de años</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miles de millones de kilómetros, una gran belleza y armonía, y muchas preguntas sin respuesta todavía. Y tal vez, </a:t>
            </a:r>
            <a:r>
              <a:rPr lang="es-ES_tradnl" altLang="es-ES" sz="2800" b="1"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de muchas cosas nunca tendremos respuesta</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a:t>
            </a:r>
            <a:endParaRPr lang="es-ES"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852691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(2)</a:t>
            </a:r>
          </a:p>
        </p:txBody>
      </p:sp>
      <p:sp>
        <p:nvSpPr>
          <p:cNvPr id="3" name="Rectángulo 2">
            <a:extLst>
              <a:ext uri="{FF2B5EF4-FFF2-40B4-BE49-F238E27FC236}">
                <a16:creationId xmlns:a16="http://schemas.microsoft.com/office/drawing/2014/main" id="{F34A6C63-D322-44AF-A84C-26C7167EAC38}"/>
              </a:ext>
            </a:extLst>
          </p:cNvPr>
          <p:cNvSpPr>
            <a:spLocks noChangeArrowheads="1"/>
          </p:cNvSpPr>
          <p:nvPr/>
        </p:nvSpPr>
        <p:spPr bwMode="auto">
          <a:xfrm>
            <a:off x="250825" y="2506281"/>
            <a:ext cx="8569325" cy="401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2)	</a:t>
            </a:r>
            <a:r>
              <a:rPr lang="es-ES_tradnl"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El Universo no es estático</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se ha ido expandiendo a lo largo de miles de millones de años. Y tal vez no sea el único universo. Hoy se habla de multiversos (Martin </a:t>
            </a:r>
            <a:r>
              <a:rPr lang="es-ES_tradnl" altLang="es-ES" sz="2800" b="1" dirty="0" err="1">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Rees</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Premio </a:t>
            </a:r>
            <a:r>
              <a:rPr lang="es-ES_tradnl" altLang="es-ES" sz="2800" b="1" dirty="0" err="1">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Templeton</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2011). Sobre su origen, los científicos siguen especulando (Stephen Hawking, El Gran Diseño). Solo sabemos que conocemos muy poco.</a:t>
            </a:r>
            <a:endParaRPr lang="es-ES"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151190512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(3)</a:t>
            </a:r>
          </a:p>
        </p:txBody>
      </p:sp>
      <p:sp>
        <p:nvSpPr>
          <p:cNvPr id="3" name="Rectángulo 2">
            <a:extLst>
              <a:ext uri="{FF2B5EF4-FFF2-40B4-BE49-F238E27FC236}">
                <a16:creationId xmlns:a16="http://schemas.microsoft.com/office/drawing/2014/main" id="{BCE824EA-6EC1-4210-A702-DE8854715C4F}"/>
              </a:ext>
            </a:extLst>
          </p:cNvPr>
          <p:cNvSpPr>
            <a:spLocks noChangeArrowheads="1"/>
          </p:cNvSpPr>
          <p:nvPr/>
        </p:nvSpPr>
        <p:spPr bwMode="auto">
          <a:xfrm>
            <a:off x="250825" y="2004200"/>
            <a:ext cx="8569325" cy="451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3) 	Los físicos especulan sobre la llamada física cuántica en el esfuerzo de llegar a una comprensión del Universo. La llamada Teoría M es uno de los intentos científicos de explicación de fenómenos que están muy borrosos. Lo ilimitadamente grande y lo ilimitadamente pequeño y las fuerzas básicas del Universo están muy lejos del consenso en la comunidad científica.</a:t>
            </a:r>
            <a:endParaRPr lang="es-ES"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350983118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(4)</a:t>
            </a:r>
          </a:p>
        </p:txBody>
      </p:sp>
      <p:sp>
        <p:nvSpPr>
          <p:cNvPr id="3" name="Rectángulo 2">
            <a:extLst>
              <a:ext uri="{FF2B5EF4-FFF2-40B4-BE49-F238E27FC236}">
                <a16:creationId xmlns:a16="http://schemas.microsoft.com/office/drawing/2014/main" id="{AD48F188-B2F5-4354-891D-6C13ACD3972D}"/>
              </a:ext>
            </a:extLst>
          </p:cNvPr>
          <p:cNvSpPr>
            <a:spLocks noChangeArrowheads="1"/>
          </p:cNvSpPr>
          <p:nvPr/>
        </p:nvSpPr>
        <p:spPr bwMode="auto">
          <a:xfrm>
            <a:off x="289655" y="4488362"/>
            <a:ext cx="8564690" cy="20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4) 	Las hipótesis filosófico-teológicas del Diseño inteligente y del principio antrópico son explicaciones que tienen la provisionalidad y la subjetividad de toda explicación.</a:t>
            </a:r>
            <a:endParaRPr lang="es-ES"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1335587250"/>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(5)</a:t>
            </a:r>
          </a:p>
        </p:txBody>
      </p:sp>
      <p:sp>
        <p:nvSpPr>
          <p:cNvPr id="3" name="Rectángulo 2">
            <a:extLst>
              <a:ext uri="{FF2B5EF4-FFF2-40B4-BE49-F238E27FC236}">
                <a16:creationId xmlns:a16="http://schemas.microsoft.com/office/drawing/2014/main" id="{29DBBA06-87B8-4A29-B326-6034B15D74D5}"/>
              </a:ext>
            </a:extLst>
          </p:cNvPr>
          <p:cNvSpPr>
            <a:spLocks noChangeArrowheads="1"/>
          </p:cNvSpPr>
          <p:nvPr/>
        </p:nvSpPr>
        <p:spPr bwMode="auto">
          <a:xfrm>
            <a:off x="287337" y="3001801"/>
            <a:ext cx="8569325" cy="352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5) 	Desde el punto de vista filosófico, no se justifica la centralidad del ser humano en el Universo. </a:t>
            </a:r>
            <a:r>
              <a:rPr lang="es-ES_tradnl"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Somos parte de él. Pero no protagonistas ni eje de la creación</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Las sugerencias </a:t>
            </a:r>
            <a:r>
              <a:rPr lang="es-ES_tradnl" altLang="es-ES" sz="2800" b="1" dirty="0" err="1">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teilhardianas</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son intentos desde la fe, la poesía y la mística de </a:t>
            </a:r>
            <a:r>
              <a:rPr lang="es-ES_tradnl" altLang="es-ES" sz="2800" b="1" dirty="0" err="1">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autocomprender</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lo incomprensible.</a:t>
            </a:r>
            <a:endParaRPr lang="es-ES"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313117102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(6)</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9E5FEE2F-77A8-496B-BD0F-710F02542FCB}"/>
              </a:ext>
            </a:extLst>
          </p:cNvPr>
          <p:cNvSpPr>
            <a:spLocks noChangeArrowheads="1"/>
          </p:cNvSpPr>
          <p:nvPr/>
        </p:nvSpPr>
        <p:spPr bwMode="auto">
          <a:xfrm>
            <a:off x="283866" y="2506281"/>
            <a:ext cx="8576267" cy="401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6) 	Lo que sí es objeto de consenso entre los humanos es que el Universo en el que vivimos depende más que nunca del modo como se aplica la ciencia y la tecnología a la mejora de la calidad de vida. </a:t>
            </a:r>
            <a:r>
              <a:rPr lang="es-ES_tradnl"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El ser humano es un fin en si mismo porque posee dignidad y los seres vivos gozan de protección por ser patrimonio de toda la humanidad.</a:t>
            </a:r>
            <a:endParaRPr lang="es-ES"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62217727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(7)</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4BB2DB97-F809-404D-B604-7F639A621FF6}"/>
              </a:ext>
            </a:extLst>
          </p:cNvPr>
          <p:cNvSpPr>
            <a:spLocks noChangeArrowheads="1"/>
          </p:cNvSpPr>
          <p:nvPr/>
        </p:nvSpPr>
        <p:spPr bwMode="auto">
          <a:xfrm>
            <a:off x="259726" y="2203357"/>
            <a:ext cx="8569325" cy="430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None/>
            </a:pP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7) 	Desde el paradigma de la complejidad, la </a:t>
            </a:r>
            <a:r>
              <a:rPr lang="es-ES_tradnl" altLang="es-ES" sz="2400" b="1" dirty="0" err="1">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autosubsistencia</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del universo depende de la resistencia plástica de la realidad al ser modificada por la tecnología. Desde este punto de vista, en el ser humano la evolución del universo se hace consciente (Teilhard de Chardin). </a:t>
            </a:r>
            <a:r>
              <a:rPr lang="es-ES_tradnl"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Los humanos somos los mayores responsables</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(Hans </a:t>
            </a:r>
            <a:r>
              <a:rPr lang="es-ES_tradnl" altLang="es-ES" sz="2400" b="1" dirty="0" err="1">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Jonas</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Emmanuel </a:t>
            </a:r>
            <a:r>
              <a:rPr lang="es-ES_tradnl" altLang="es-ES" sz="2400" b="1" dirty="0" err="1">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Lèvinas</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Carlos Beorlegui…) de entregar a las generaciones futuras un universo que hemos recibido como hogar de todos.</a:t>
            </a:r>
            <a:endParaRPr lang="es-ES"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659902565"/>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(8)</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8DE1B024-4799-43A0-8F3E-6D852E79AD55}"/>
              </a:ext>
            </a:extLst>
          </p:cNvPr>
          <p:cNvSpPr>
            <a:spLocks noChangeArrowheads="1"/>
          </p:cNvSpPr>
          <p:nvPr/>
        </p:nvSpPr>
        <p:spPr bwMode="auto">
          <a:xfrm>
            <a:off x="264662" y="1916832"/>
            <a:ext cx="8569325" cy="473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None/>
            </a:pP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8) 	El desarrollo incontrolado de tecnologías agresivas y depredadoras han llevado a un deterioro considerable y posiblemente irreversible de la biosfera. Este desajuste propicia procesos naturales incontrolables e incontrolados en la litosfera y la atmósfera. El ser humano, la noosfera, parece que no controla racionalmente estos desajustes. Parece que </a:t>
            </a:r>
            <a:r>
              <a:rPr lang="es-ES_tradnl"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el cambio climático de tipo multifactorial está siendo acelerado de forma irracional por el modelo de crecimiento y mal llamado desarrollo tecnológico.</a:t>
            </a:r>
            <a:endParaRPr lang="es-ES"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460198037"/>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(9)</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4FCE4000-DD58-4E1C-90A9-CA327B46A80F}"/>
              </a:ext>
            </a:extLst>
          </p:cNvPr>
          <p:cNvSpPr>
            <a:spLocks noChangeArrowheads="1"/>
          </p:cNvSpPr>
          <p:nvPr/>
        </p:nvSpPr>
        <p:spPr bwMode="auto">
          <a:xfrm>
            <a:off x="261974" y="3976894"/>
            <a:ext cx="8569325" cy="253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lnSpc>
                <a:spcPct val="115000"/>
              </a:lnSpc>
              <a:spcBef>
                <a:spcPct val="0"/>
              </a:spcBef>
              <a:spcAft>
                <a:spcPts val="12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9) 	</a:t>
            </a:r>
            <a:r>
              <a:rPr lang="es-ES_tradnl"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La falta de una gobernanza global </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aceptada por todos en el planeta provoca el fracaso de todos los intentos de introducir racionalidad dialogada en todos los niveles del desarrollo humano.</a:t>
            </a:r>
            <a:endParaRPr lang="es-ES"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129318100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(10)</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CC10F966-74B2-450D-BF3E-41A20D7EDA1F}"/>
              </a:ext>
            </a:extLst>
          </p:cNvPr>
          <p:cNvSpPr>
            <a:spLocks noChangeArrowheads="1"/>
          </p:cNvSpPr>
          <p:nvPr/>
        </p:nvSpPr>
        <p:spPr bwMode="auto">
          <a:xfrm>
            <a:off x="250825" y="2204864"/>
            <a:ext cx="8569325" cy="451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714375" indent="-714375">
              <a:lnSpc>
                <a:spcPct val="115000"/>
              </a:lnSpc>
              <a:spcBef>
                <a:spcPct val="0"/>
              </a:spcBef>
              <a:spcAft>
                <a:spcPts val="12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10) </a:t>
            </a:r>
            <a:r>
              <a:rPr lang="es-ES_tradnl"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Las víctimas principales </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de este desajuste ambiental son los hombres y mujeres y los seres vivos de los países empobrecidos. Ellos han sufrido en el pasado el estigma de la colonización y en estos momentos, el azote de pobreza, el hambre, la ignorancia, las enfermedades, la esclavitud y, en definitiva, de la violación de todos los derechos humanos.</a:t>
            </a:r>
            <a:endParaRPr lang="es-ES"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6138060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5F715-7AD2-4140-A7DA-4F530F25687F}"/>
              </a:ext>
            </a:extLst>
          </p:cNvPr>
          <p:cNvSpPr>
            <a:spLocks noGrp="1"/>
          </p:cNvSpPr>
          <p:nvPr>
            <p:ph type="title"/>
          </p:nvPr>
        </p:nvSpPr>
        <p:spPr>
          <a:xfrm>
            <a:off x="318356" y="236612"/>
            <a:ext cx="8507288" cy="1143000"/>
          </a:xfrm>
        </p:spPr>
        <p:txBody>
          <a:bodyPr/>
          <a:lstStyle/>
          <a:p>
            <a:pPr>
              <a:defRPr/>
            </a:pPr>
            <a:r>
              <a:rPr lang="es-ES" sz="4800" dirty="0">
                <a:solidFill>
                  <a:srgbClr val="FFFF66"/>
                </a:solidFill>
                <a:effectLst>
                  <a:outerShdw blurRad="25400" dist="38100" dir="2700000" sx="101000" sy="101000" algn="tl">
                    <a:srgbClr val="000000"/>
                  </a:outerShdw>
                </a:effectLst>
                <a:latin typeface="Roboto Slab SemiBold" pitchFamily="2" charset="0"/>
                <a:ea typeface="Roboto Slab SemiBold" pitchFamily="2" charset="0"/>
              </a:rPr>
              <a:t>1. Tres niveles de la ecología</a:t>
            </a:r>
          </a:p>
        </p:txBody>
      </p:sp>
      <p:sp>
        <p:nvSpPr>
          <p:cNvPr id="8195" name="Marcador de contenido 2">
            <a:extLst>
              <a:ext uri="{FF2B5EF4-FFF2-40B4-BE49-F238E27FC236}">
                <a16:creationId xmlns:a16="http://schemas.microsoft.com/office/drawing/2014/main" id="{8FD72922-AE52-4CEA-88BA-7404208138F3}"/>
              </a:ext>
            </a:extLst>
          </p:cNvPr>
          <p:cNvSpPr>
            <a:spLocks noGrp="1" noChangeArrowheads="1"/>
          </p:cNvSpPr>
          <p:nvPr>
            <p:ph idx="1"/>
          </p:nvPr>
        </p:nvSpPr>
        <p:spPr>
          <a:xfrm>
            <a:off x="457200" y="4509120"/>
            <a:ext cx="8229600" cy="1584176"/>
          </a:xfrm>
        </p:spPr>
        <p:txBody>
          <a:bodyPr/>
          <a:lstStyle/>
          <a:p>
            <a:pPr marL="0" indent="0" algn="ctr">
              <a:buNone/>
            </a:pPr>
            <a:r>
              <a:rPr lang="es-ES" altLang="es-ES" sz="3600" b="1" dirty="0">
                <a:latin typeface="Noto Sans KR" panose="020B0500000000000000" pitchFamily="34" charset="-128"/>
                <a:ea typeface="Noto Sans KR" panose="020B0500000000000000" pitchFamily="34" charset="-128"/>
              </a:rPr>
              <a:t>La palabra “ecología” (de </a:t>
            </a:r>
            <a:r>
              <a:rPr lang="es-ES" altLang="es-ES" sz="3600" b="1" dirty="0" err="1">
                <a:latin typeface="Noto Sans KR" panose="020B0500000000000000" pitchFamily="34" charset="-128"/>
                <a:ea typeface="Noto Sans KR" panose="020B0500000000000000" pitchFamily="34" charset="-128"/>
              </a:rPr>
              <a:t>oikos</a:t>
            </a:r>
            <a:r>
              <a:rPr lang="es-ES" altLang="es-ES" sz="3600" b="1" dirty="0">
                <a:latin typeface="Noto Sans KR" panose="020B0500000000000000" pitchFamily="34" charset="-128"/>
                <a:ea typeface="Noto Sans KR" panose="020B0500000000000000" pitchFamily="34" charset="-128"/>
              </a:rPr>
              <a:t>, casa, Haeckel, 1869) se usa hoy en muchos sentidos</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(11)</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E7D68AE5-4B53-4C01-9985-B392ECADC1A9}"/>
              </a:ext>
            </a:extLst>
          </p:cNvPr>
          <p:cNvSpPr>
            <a:spLocks noChangeArrowheads="1"/>
          </p:cNvSpPr>
          <p:nvPr/>
        </p:nvSpPr>
        <p:spPr bwMode="auto">
          <a:xfrm>
            <a:off x="250825" y="2015834"/>
            <a:ext cx="8569325" cy="451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714375" indent="-714375">
              <a:lnSpc>
                <a:spcPct val="115000"/>
              </a:lnSpc>
              <a:spcBef>
                <a:spcPct val="0"/>
              </a:spcBef>
              <a:spcAft>
                <a:spcPts val="12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11) La </a:t>
            </a:r>
            <a:r>
              <a:rPr lang="es-ES_tradnl"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necesidad ética de reconciliación </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con la naturaleza –como vía para un Universo más sostenible – pasa necesariamente por la consecución de condiciones justas para todos los seres humanos del planeta que tenemos igual dignidad y derechos. </a:t>
            </a:r>
            <a:r>
              <a:rPr lang="es-ES_tradnl"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La lucha ecológica sin lucha por la justicia, está coja. La lucha por la justicia sin lucha ecológica, está ciega.</a:t>
            </a:r>
            <a:endParaRPr lang="es-ES"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884442247"/>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(12)</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5E8F5814-E581-4799-8478-63A3CDB1D3EA}"/>
              </a:ext>
            </a:extLst>
          </p:cNvPr>
          <p:cNvSpPr>
            <a:spLocks noChangeArrowheads="1"/>
          </p:cNvSpPr>
          <p:nvPr/>
        </p:nvSpPr>
        <p:spPr bwMode="auto">
          <a:xfrm>
            <a:off x="250384" y="2642472"/>
            <a:ext cx="8569325" cy="388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714375" indent="-714375">
              <a:lnSpc>
                <a:spcPct val="115000"/>
              </a:lnSpc>
              <a:spcBef>
                <a:spcPct val="0"/>
              </a:spcBef>
              <a:spcAft>
                <a:spcPts val="1200"/>
              </a:spcAft>
              <a:buClrTx/>
              <a:buFontTx/>
              <a:buNone/>
            </a:pP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12) 	Sabemos que la mayor parte de los implicados son muy pesimistas en este rearme ético para reconciliar la geosfera y la biosfera con la noosfera. </a:t>
            </a:r>
            <a:r>
              <a:rPr lang="es-ES_tradnl"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El afán depredador humano exige correcciones éticas profundas que tienen su raíz en la política, la cultura, la economía y las religiones. </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Desde esta perspectiva, las sinergias son absolutamente necesarias para la gobernanza racional de este Universo.</a:t>
            </a:r>
            <a:endParaRPr lang="es-ES"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518856791"/>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(13)</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28A0CB4D-962C-4BF6-A3F4-0FF642C4E8D7}"/>
              </a:ext>
            </a:extLst>
          </p:cNvPr>
          <p:cNvSpPr>
            <a:spLocks noChangeArrowheads="1"/>
          </p:cNvSpPr>
          <p:nvPr/>
        </p:nvSpPr>
        <p:spPr bwMode="auto">
          <a:xfrm>
            <a:off x="250825" y="2492896"/>
            <a:ext cx="8569325" cy="388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714375" indent="-714375">
              <a:lnSpc>
                <a:spcPct val="115000"/>
              </a:lnSpc>
              <a:spcBef>
                <a:spcPct val="0"/>
              </a:spcBef>
              <a:spcAft>
                <a:spcPts val="1200"/>
              </a:spcAft>
              <a:buClrTx/>
              <a:buFontTx/>
              <a:buNone/>
            </a:pP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13) 	Dentro de este proceso de reconversión ética, las estrategias de construcción solidaria de valores unidas a la recuperación de la espiritualidad como proceso de búsqueda de la realidad interior humana son cada vez más necesarias. Recuperar la compasión (la actitud interior de sentirse inmerso en un mismo proceso mundial de reconciliación) es urgente y necesario. </a:t>
            </a:r>
            <a:r>
              <a:rPr lang="es-ES_tradnl"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a:t>
            </a:r>
            <a:r>
              <a:rPr lang="es-ES_tradnl" altLang="es-ES" sz="2400" b="1" i="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La justicia sin espiritualidad está ciega; la espiritualidad sin justicia está coja</a:t>
            </a:r>
            <a:r>
              <a:rPr lang="es-ES_tradnl"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a:t>
            </a:r>
            <a:endParaRPr lang="es-ES"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3845529592"/>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(14)</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6BA406F9-F2F1-49BA-9B25-82AA8A5CA7D8}"/>
              </a:ext>
            </a:extLst>
          </p:cNvPr>
          <p:cNvSpPr>
            <a:spLocks noChangeArrowheads="1"/>
          </p:cNvSpPr>
          <p:nvPr/>
        </p:nvSpPr>
        <p:spPr bwMode="auto">
          <a:xfrm>
            <a:off x="250825" y="2217740"/>
            <a:ext cx="8569325" cy="430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714375" indent="-714375">
              <a:lnSpc>
                <a:spcPct val="115000"/>
              </a:lnSpc>
              <a:spcBef>
                <a:spcPct val="0"/>
              </a:spcBef>
              <a:spcAft>
                <a:spcPts val="1200"/>
              </a:spcAft>
              <a:buClrTx/>
              <a:buFontTx/>
              <a:buNone/>
            </a:pP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14) 	Aquí podríamos hablar del papel que todas la religiones podrían desempeñar en el mundo como instancia crítica reactivadora de la conciencia de la fragilidad y vulnerabilidad de la naturaleza, y lo humano dentro de ella, y de la </a:t>
            </a:r>
            <a:r>
              <a:rPr lang="es-ES_tradnl"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urgencia de cambiar de valores y de conducta</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Al final solo queda la memoria de aquellos que dieron su vida por </a:t>
            </a:r>
            <a:r>
              <a:rPr lang="es-ES_tradnl"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reconciliar todo en todas las cosas en la unidad y en el amor</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Que es un camino para acercarse a lo que muchas religiones llaman Dios.</a:t>
            </a:r>
            <a:endParaRPr lang="es-ES"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9454847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(15a)</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362E9E55-45CA-44E2-8A2E-4AE5D4476838}"/>
              </a:ext>
            </a:extLst>
          </p:cNvPr>
          <p:cNvSpPr>
            <a:spLocks noChangeArrowheads="1"/>
          </p:cNvSpPr>
          <p:nvPr/>
        </p:nvSpPr>
        <p:spPr bwMode="auto">
          <a:xfrm>
            <a:off x="250825" y="1926431"/>
            <a:ext cx="85693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809625" indent="-809625">
              <a:spcBef>
                <a:spcPct val="0"/>
              </a:spcBef>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15) 	En el planteamiento global del documento hay determinados conceptos que condicionan el conjunto. </a:t>
            </a:r>
          </a:p>
          <a:p>
            <a:pPr>
              <a:spcBef>
                <a:spcPct val="0"/>
              </a:spcBef>
              <a:buClrTx/>
              <a:buFontTx/>
              <a:buNone/>
            </a:pPr>
            <a:endPar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a:p>
            <a:pPr marL="1619250" indent="-809625">
              <a:spcBef>
                <a:spcPct val="0"/>
              </a:spcBef>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a) 	Existe una determinada antropología filosófica. Una visión positiva de la acción humana en el mundo (pese a los desajuntes) y </a:t>
            </a:r>
            <a:r>
              <a:rPr lang="es-ES_tradnl"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un proyecto de humanidad que puede ser compartido con no creyentes.</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a:t>
            </a:r>
            <a:endParaRPr lang="es-ES"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3955525961"/>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(15 b, c, d)</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4" name="Rectángulo 2">
            <a:extLst>
              <a:ext uri="{FF2B5EF4-FFF2-40B4-BE49-F238E27FC236}">
                <a16:creationId xmlns:a16="http://schemas.microsoft.com/office/drawing/2014/main" id="{DC601353-8F2A-4E88-BC7F-B801F153ADFC}"/>
              </a:ext>
            </a:extLst>
          </p:cNvPr>
          <p:cNvSpPr>
            <a:spLocks noChangeArrowheads="1"/>
          </p:cNvSpPr>
          <p:nvPr/>
        </p:nvSpPr>
        <p:spPr bwMode="auto">
          <a:xfrm>
            <a:off x="215677" y="2780928"/>
            <a:ext cx="8712646"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893763" indent="-893763">
              <a:spcBef>
                <a:spcPct val="0"/>
              </a:spcBef>
              <a:spcAft>
                <a:spcPts val="600"/>
              </a:spcAft>
              <a:buClrTx/>
              <a:buFontTx/>
              <a:buNone/>
            </a:pP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b)  	Hay una </a:t>
            </a:r>
            <a:r>
              <a:rPr lang="es-ES_tradnl"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opción clara por el paradigma de la complejidad </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(frente al paradigma mecanicista aristotélico) (Edgar Morin, Ilya </a:t>
            </a:r>
            <a:r>
              <a:rPr lang="es-ES_tradnl" altLang="es-ES" sz="2400" b="1" dirty="0" err="1">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Prigogine</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a:t>
            </a:r>
            <a:r>
              <a:rPr lang="es-ES_tradnl"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La realidad es sistémica</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a:t>
            </a:r>
            <a:r>
              <a:rPr lang="es-ES_tradnl" altLang="es-ES" sz="2400" b="1" dirty="0" err="1">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von</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a:t>
            </a:r>
            <a:r>
              <a:rPr lang="es-ES_tradnl" altLang="es-ES" sz="2400" b="1" dirty="0" err="1">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Berthalanffy</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Kauffmann…) y </a:t>
            </a:r>
            <a:r>
              <a:rPr lang="es-ES_tradnl"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las estructuras </a:t>
            </a:r>
            <a:r>
              <a:rPr lang="es-ES_tradnl" altLang="es-ES" sz="2400" b="1" u="sng" dirty="0" err="1">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autopoiéticas</a:t>
            </a:r>
            <a:r>
              <a:rPr lang="es-ES_tradnl" altLang="es-ES" sz="24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a:t>
            </a: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(Valera y Maturana) pueden explicar muchas cosas.   </a:t>
            </a:r>
          </a:p>
          <a:p>
            <a:pPr marL="893763" indent="-893763">
              <a:spcBef>
                <a:spcPct val="0"/>
              </a:spcBef>
              <a:spcAft>
                <a:spcPts val="600"/>
              </a:spcAft>
              <a:buClrTx/>
              <a:buFontTx/>
              <a:buNone/>
            </a:pP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c) 	Un concepto de “desarrollo” que valora más lo humano.    </a:t>
            </a:r>
          </a:p>
          <a:p>
            <a:pPr marL="893763" indent="-893763">
              <a:spcBef>
                <a:spcPct val="0"/>
              </a:spcBef>
              <a:buClrTx/>
              <a:buFontTx/>
              <a:buNone/>
            </a:pPr>
            <a:r>
              <a:rPr lang="es-ES_tradnl"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d) 	Un concepto de contaminación más holístico… </a:t>
            </a:r>
            <a:endParaRPr lang="es-ES" altLang="es-ES" sz="24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3916624817"/>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(15 e, f, g. h)</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DCFDF175-7B49-486C-B520-2E83E2F1620E}"/>
              </a:ext>
            </a:extLst>
          </p:cNvPr>
          <p:cNvSpPr>
            <a:spLocks noChangeArrowheads="1"/>
          </p:cNvSpPr>
          <p:nvPr/>
        </p:nvSpPr>
        <p:spPr bwMode="auto">
          <a:xfrm>
            <a:off x="250825" y="3185249"/>
            <a:ext cx="8569325"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spcBef>
                <a:spcPct val="0"/>
              </a:spcBef>
              <a:spcAft>
                <a:spcPts val="6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e) 	La “sostenibilidad” queda más oculta.     </a:t>
            </a:r>
          </a:p>
          <a:p>
            <a:pPr marL="536575" indent="-536575">
              <a:spcBef>
                <a:spcPct val="0"/>
              </a:spcBef>
              <a:spcAft>
                <a:spcPts val="6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f) 	</a:t>
            </a:r>
            <a:r>
              <a:rPr lang="es-ES_tradnl"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Insistencia en valores y espiritualidad.  </a:t>
            </a:r>
          </a:p>
          <a:p>
            <a:pPr marL="536575" indent="-536575">
              <a:spcBef>
                <a:spcPct val="0"/>
              </a:spcBef>
              <a:spcAft>
                <a:spcPts val="6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g) 	</a:t>
            </a:r>
            <a:r>
              <a:rPr lang="es-ES_tradnl"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Unión de ecodesarrollo y justicia para las víctimas.     </a:t>
            </a:r>
          </a:p>
          <a:p>
            <a:pPr marL="536575" indent="-536575">
              <a:spcBef>
                <a:spcPct val="0"/>
              </a:spcBef>
              <a:spcAft>
                <a:spcPts val="6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h) 	Un concepto abierto de Naturaleza, más allá de la vieja physis griega y del cosmos (orden) regido por un </a:t>
            </a:r>
            <a:r>
              <a:rPr lang="es-ES_tradnl" altLang="es-ES" sz="2800" b="1" dirty="0" err="1">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lógos</a:t>
            </a: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abstracto. </a:t>
            </a:r>
            <a:endParaRPr lang="es-ES"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173689484"/>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1000" r="-11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457200" y="260350"/>
            <a:ext cx="8229600" cy="1431330"/>
          </a:xfrm>
          <a:effectLst>
            <a:glow rad="228600">
              <a:srgbClr val="FFFFFF">
                <a:alpha val="40000"/>
              </a:srgbClr>
            </a:glow>
            <a:outerShdw blurRad="38100" dist="25400" dir="2700000" algn="tl" rotWithShape="0">
              <a:srgbClr val="FFFFFF"/>
            </a:outerShdw>
          </a:effectLst>
        </p:spPr>
        <p:txBody>
          <a:bodyPr/>
          <a:lstStyle/>
          <a:p>
            <a:pPr>
              <a:defRPr/>
            </a:pPr>
            <a:r>
              <a:rPr lang="es-ES" sz="3600" b="1" dirty="0">
                <a:solidFill>
                  <a:srgbClr val="FFFF00"/>
                </a:solidFill>
                <a:latin typeface="Roboto Slab SemiBold" pitchFamily="2" charset="0"/>
                <a:ea typeface="Roboto Slab SemiBold" pitchFamily="2" charset="0"/>
              </a:rPr>
              <a:t>5.Cosmovisión de Paradigma de la ECOLOGIA PROFUNDA o </a:t>
            </a:r>
            <a:r>
              <a:rPr lang="es-ES" sz="3600" b="1" dirty="0" err="1">
                <a:solidFill>
                  <a:srgbClr val="99FF66"/>
                </a:solidFill>
                <a:latin typeface="Roboto Slab SemiBold" pitchFamily="2" charset="0"/>
                <a:ea typeface="Roboto Slab SemiBold" pitchFamily="2" charset="0"/>
              </a:rPr>
              <a:t>ecosolidario</a:t>
            </a:r>
            <a:r>
              <a:rPr lang="es-ES" sz="3600" b="1" dirty="0">
                <a:solidFill>
                  <a:srgbClr val="99FF66"/>
                </a:solidFill>
                <a:latin typeface="Roboto Slab SemiBold" pitchFamily="2" charset="0"/>
                <a:ea typeface="Roboto Slab SemiBold" pitchFamily="2" charset="0"/>
              </a:rPr>
              <a:t> (15 i, j, k)</a:t>
            </a:r>
            <a:endParaRPr lang="es-ES" sz="36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Rectángulo 2">
            <a:extLst>
              <a:ext uri="{FF2B5EF4-FFF2-40B4-BE49-F238E27FC236}">
                <a16:creationId xmlns:a16="http://schemas.microsoft.com/office/drawing/2014/main" id="{DECA4DD8-03FB-4DC9-9C47-01B186D063CA}"/>
              </a:ext>
            </a:extLst>
          </p:cNvPr>
          <p:cNvSpPr>
            <a:spLocks noChangeArrowheads="1"/>
          </p:cNvSpPr>
          <p:nvPr/>
        </p:nvSpPr>
        <p:spPr bwMode="auto">
          <a:xfrm>
            <a:off x="395536" y="2196445"/>
            <a:ext cx="842461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36575" indent="-536575">
              <a:spcBef>
                <a:spcPct val="0"/>
              </a:spcBef>
              <a:spcAft>
                <a:spcPts val="12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i) 	Intenta huir del antropomorfismo y del eurocentrismo. Una visión más integradora.  </a:t>
            </a:r>
          </a:p>
          <a:p>
            <a:pPr marL="536575" indent="-536575">
              <a:spcBef>
                <a:spcPct val="0"/>
              </a:spcBef>
              <a:spcAft>
                <a:spcPts val="12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j) 	</a:t>
            </a:r>
            <a:r>
              <a:rPr lang="es-ES_tradnl" altLang="es-ES" sz="2800" b="1" u="sng" dirty="0">
                <a:solidFill>
                  <a:srgbClr val="FFFF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Espiritualidad más contemplativa y sapiencial. Huir de los activismos neuróticos. </a:t>
            </a:r>
          </a:p>
          <a:p>
            <a:pPr marL="536575" indent="-536575">
              <a:spcBef>
                <a:spcPct val="0"/>
              </a:spcBef>
              <a:spcAft>
                <a:spcPts val="1200"/>
              </a:spcAft>
              <a:buClrTx/>
              <a:buFontTx/>
              <a:buNone/>
            </a:pPr>
            <a:r>
              <a:rPr lang="es-ES_tradnl"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k) 	Parte de los fundamentos sociológicos, psicológicos, antropológicos, políticos, científicos; y desde ellos hacer una relectura teológica y espiritual. </a:t>
            </a:r>
            <a:endParaRPr lang="es-ES" alt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258451141"/>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8000" r="-18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16372" y="5784495"/>
            <a:ext cx="9144000" cy="764704"/>
          </a:xfrm>
          <a:effectLst>
            <a:glow rad="228600">
              <a:srgbClr val="FFFFFF">
                <a:alpha val="40000"/>
              </a:srgbClr>
            </a:glow>
            <a:outerShdw blurRad="38100" dist="25400" dir="2700000" algn="tl" rotWithShape="0">
              <a:srgbClr val="FFFFFF"/>
            </a:outerShdw>
          </a:effectLst>
        </p:spPr>
        <p:txBody>
          <a:bodyPr/>
          <a:lstStyle/>
          <a:p>
            <a:pPr>
              <a:defRPr/>
            </a:pPr>
            <a:r>
              <a:rPr lang="es-ES" sz="4800" b="1" dirty="0">
                <a:solidFill>
                  <a:srgbClr val="FFFF00"/>
                </a:solidFill>
                <a:latin typeface="Roboto Slab SemiBold" pitchFamily="2" charset="0"/>
                <a:ea typeface="Roboto Slab SemiBold" pitchFamily="2" charset="0"/>
              </a:rPr>
              <a:t>6. EL PROBLEMA DE FONDO</a:t>
            </a:r>
            <a:endParaRPr lang="es-ES" sz="48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3" name="Subtítulo 2">
            <a:extLst>
              <a:ext uri="{FF2B5EF4-FFF2-40B4-BE49-F238E27FC236}">
                <a16:creationId xmlns:a16="http://schemas.microsoft.com/office/drawing/2014/main" id="{3E4C207C-B383-4A46-A729-EF88B2A05F4D}"/>
              </a:ext>
            </a:extLst>
          </p:cNvPr>
          <p:cNvSpPr txBox="1">
            <a:spLocks/>
          </p:cNvSpPr>
          <p:nvPr/>
        </p:nvSpPr>
        <p:spPr bwMode="auto">
          <a:xfrm>
            <a:off x="283039" y="692696"/>
            <a:ext cx="864063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Desde mi punto de vista hay algunos problemas sin respuesta.</a:t>
            </a:r>
          </a:p>
          <a:p>
            <a:pPr marL="0" indent="0" algn="ctr">
              <a:spcAft>
                <a:spcPts val="1200"/>
              </a:spcAft>
              <a:buNone/>
              <a:defRPr/>
            </a:pPr>
            <a:r>
              <a:rPr lang="es-ES" sz="2800" b="1" dirty="0">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¿Se puede aceptar la ecología profunda y el antropocentrismo?</a:t>
            </a:r>
          </a:p>
          <a:p>
            <a:pPr marL="0" indent="0" algn="ctr">
              <a:buNone/>
              <a:defRPr/>
            </a:pPr>
            <a:r>
              <a:rPr lang="es-ES" sz="2000" b="1" dirty="0">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BEORLEGUI, C.  ¿</a:t>
            </a:r>
            <a:r>
              <a:rPr lang="es-ES" sz="2000" b="1" dirty="0" err="1">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Antropo</a:t>
            </a:r>
            <a:r>
              <a:rPr lang="es-ES" sz="2000" b="1" dirty="0">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-centrismo contra eco-centrismo. </a:t>
            </a:r>
            <a:r>
              <a:rPr lang="es-ES" sz="2000" b="1" dirty="0" err="1">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FronterasCTR</a:t>
            </a:r>
            <a:r>
              <a:rPr lang="es-ES" sz="2000" b="1" dirty="0">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Madrid. 24-02.2021</a:t>
            </a:r>
            <a:endParaRPr lang="es-ES" sz="2000" b="1" dirty="0">
              <a:solidFill>
                <a:srgbClr val="66CCFF"/>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a:p>
            <a:pPr marL="514350" indent="-514350">
              <a:buAutoNum type="arabicParenR"/>
              <a:defRPr/>
            </a:pPr>
            <a:endParaRPr lang="es-ES" dirty="0"/>
          </a:p>
        </p:txBody>
      </p:sp>
    </p:spTree>
    <p:extLst>
      <p:ext uri="{BB962C8B-B14F-4D97-AF65-F5344CB8AC3E}">
        <p14:creationId xmlns:p14="http://schemas.microsoft.com/office/powerpoint/2010/main" val="2090967947"/>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8000" r="-18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16372" y="5784495"/>
            <a:ext cx="9144000" cy="764704"/>
          </a:xfrm>
          <a:effectLst>
            <a:glow rad="228600">
              <a:srgbClr val="FFFFFF">
                <a:alpha val="40000"/>
              </a:srgbClr>
            </a:glow>
            <a:outerShdw blurRad="38100" dist="25400" dir="2700000" algn="tl" rotWithShape="0">
              <a:srgbClr val="FFFFFF"/>
            </a:outerShdw>
          </a:effectLst>
        </p:spPr>
        <p:txBody>
          <a:bodyPr/>
          <a:lstStyle/>
          <a:p>
            <a:pPr>
              <a:defRPr/>
            </a:pPr>
            <a:r>
              <a:rPr lang="es-ES" sz="4800" b="1" dirty="0">
                <a:solidFill>
                  <a:srgbClr val="FFFF00"/>
                </a:solidFill>
                <a:latin typeface="Roboto Slab SemiBold" pitchFamily="2" charset="0"/>
                <a:ea typeface="Roboto Slab SemiBold" pitchFamily="2" charset="0"/>
              </a:rPr>
              <a:t>6. EL PROBLEMA DE FONDO</a:t>
            </a:r>
            <a:endParaRPr lang="es-ES" sz="48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4" name="Subtítulo 2">
            <a:extLst>
              <a:ext uri="{FF2B5EF4-FFF2-40B4-BE49-F238E27FC236}">
                <a16:creationId xmlns:a16="http://schemas.microsoft.com/office/drawing/2014/main" id="{085358CA-F26A-463D-8629-838BBB026D14}"/>
              </a:ext>
            </a:extLst>
          </p:cNvPr>
          <p:cNvSpPr>
            <a:spLocks noGrp="1"/>
          </p:cNvSpPr>
          <p:nvPr>
            <p:ph idx="1"/>
          </p:nvPr>
        </p:nvSpPr>
        <p:spPr>
          <a:xfrm>
            <a:off x="270965" y="260350"/>
            <a:ext cx="8569325" cy="4495800"/>
          </a:xfrm>
        </p:spPr>
        <p:txBody>
          <a:bodyPr/>
          <a:lstStyle/>
          <a:p>
            <a:pPr marL="0" indent="0" algn="ctr">
              <a:buNone/>
            </a:pPr>
            <a:r>
              <a:rPr lang="es-ES" altLang="es-ES" sz="1800" b="1" dirty="0">
                <a:latin typeface="Noto Sans KR" panose="020B0500000000000000" pitchFamily="34" charset="-128"/>
                <a:ea typeface="Noto Sans KR" panose="020B0500000000000000" pitchFamily="34" charset="-128"/>
              </a:rPr>
              <a:t>Aportación de Carlos Beorlegui</a:t>
            </a:r>
            <a:r>
              <a:rPr lang="es-ES" altLang="es-ES" sz="1800" dirty="0">
                <a:latin typeface="Noto Sans KR" panose="020B0500000000000000" pitchFamily="34" charset="-128"/>
                <a:ea typeface="Noto Sans KR" panose="020B0500000000000000" pitchFamily="34" charset="-128"/>
              </a:rPr>
              <a:t> </a:t>
            </a:r>
            <a:r>
              <a:rPr lang="es-ES" sz="1800" b="1" dirty="0" err="1">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BEORLEGUI</a:t>
            </a:r>
            <a:r>
              <a:rPr lang="es-ES" sz="1800" b="1" dirty="0">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C.  ¿</a:t>
            </a:r>
            <a:r>
              <a:rPr lang="es-ES" sz="1800" b="1" dirty="0" err="1">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Antropo</a:t>
            </a:r>
            <a:r>
              <a:rPr lang="es-ES" sz="1800" b="1" dirty="0">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-centrismo contra eco-centrismo. </a:t>
            </a:r>
            <a:r>
              <a:rPr lang="es-ES" sz="1800" b="1" dirty="0" err="1">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FronterasCTR</a:t>
            </a:r>
            <a:r>
              <a:rPr lang="es-ES" sz="1800" b="1" dirty="0">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Madrid. 24-02.2021</a:t>
            </a:r>
          </a:p>
          <a:p>
            <a:pPr marL="0" indent="0" algn="ctr">
              <a:buNone/>
            </a:pPr>
            <a:endParaRPr lang="es-ES" sz="1800" b="1" dirty="0">
              <a:solidFill>
                <a:srgbClr val="66CCFF"/>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endParaRPr>
          </a:p>
          <a:p>
            <a:pPr marL="0" indent="0" algn="ctr">
              <a:buNone/>
            </a:pPr>
            <a:r>
              <a:rPr lang="es-ES" altLang="es-ES" sz="3600" b="1" dirty="0">
                <a:effectLst>
                  <a:outerShdw blurRad="25400" dist="38100" dir="2700000" algn="tl" rotWithShape="0">
                    <a:prstClr val="black"/>
                  </a:outerShdw>
                </a:effectLst>
                <a:latin typeface="Rochester" panose="02000504000000020002" pitchFamily="2" charset="0"/>
              </a:rPr>
              <a:t>“</a:t>
            </a:r>
            <a:r>
              <a:rPr lang="es-ES" altLang="es-ES" sz="2800" b="1" dirty="0">
                <a:effectLst>
                  <a:outerShdw blurRad="25400" dist="38100" dir="2700000" algn="tl" rotWithShape="0">
                    <a:prstClr val="black"/>
                  </a:outerShdw>
                </a:effectLst>
                <a:latin typeface="Rochester" panose="02000504000000020002" pitchFamily="2" charset="0"/>
              </a:rPr>
              <a:t>La tierra es nuestra casa común, como se nos dice con acierto. Por tanto, tenemos que construir un </a:t>
            </a:r>
            <a:r>
              <a:rPr lang="es-ES" altLang="es-ES" sz="2800" b="1" i="1" dirty="0">
                <a:effectLst>
                  <a:outerShdw blurRad="25400" dist="38100" dir="2700000" algn="tl" rotWithShape="0">
                    <a:prstClr val="black"/>
                  </a:outerShdw>
                </a:effectLst>
                <a:latin typeface="Rochester" panose="02000504000000020002" pitchFamily="2" charset="0"/>
              </a:rPr>
              <a:t>humanismo antropocéntrico renovado</a:t>
            </a:r>
            <a:r>
              <a:rPr lang="es-ES" altLang="es-ES" sz="2800" b="1" dirty="0">
                <a:effectLst>
                  <a:outerShdw blurRad="25400" dist="38100" dir="2700000" algn="tl" rotWithShape="0">
                    <a:prstClr val="black"/>
                  </a:outerShdw>
                </a:effectLst>
                <a:latin typeface="Rochester" panose="02000504000000020002" pitchFamily="2" charset="0"/>
              </a:rPr>
              <a:t>, enraizado en la tierra, consciente de ser una parte más dentro del todo del universo y del sistema ecológico de la madre tierra, aunque, al mismo tiempo, poseedor de una centralidad que no puede ser mentada como excusa para un dominio despótico, sino para justificar la responsabilidad de un cuidado fraterno, base de un estilo de vida basado en un desarrollo sostenido y responsable”</a:t>
            </a:r>
          </a:p>
          <a:p>
            <a:endParaRPr lang="es-ES" altLang="es-ES" dirty="0"/>
          </a:p>
        </p:txBody>
      </p:sp>
    </p:spTree>
    <p:extLst>
      <p:ext uri="{BB962C8B-B14F-4D97-AF65-F5344CB8AC3E}">
        <p14:creationId xmlns:p14="http://schemas.microsoft.com/office/powerpoint/2010/main" val="262659222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78C33F-912C-4397-B128-DC82BF1E451B}"/>
              </a:ext>
            </a:extLst>
          </p:cNvPr>
          <p:cNvSpPr>
            <a:spLocks noGrp="1"/>
          </p:cNvSpPr>
          <p:nvPr>
            <p:ph type="title"/>
          </p:nvPr>
        </p:nvSpPr>
        <p:spPr>
          <a:xfrm>
            <a:off x="354360" y="190500"/>
            <a:ext cx="8435280" cy="1143000"/>
          </a:xfrm>
        </p:spPr>
        <p:txBody>
          <a:bodyPr/>
          <a:lstStyle/>
          <a:p>
            <a:pPr>
              <a:defRPr/>
            </a:pPr>
            <a:r>
              <a:rPr lang="es-ES" sz="4800" dirty="0">
                <a:solidFill>
                  <a:srgbClr val="FFFF66"/>
                </a:solidFill>
                <a:effectLst>
                  <a:outerShdw blurRad="25400" dist="38100" dir="2700000" sx="101000" sy="101000" algn="tl">
                    <a:srgbClr val="000000"/>
                  </a:outerShdw>
                </a:effectLst>
                <a:latin typeface="Roboto Slab SemiBold" pitchFamily="2" charset="0"/>
                <a:ea typeface="Roboto Slab SemiBold" pitchFamily="2" charset="0"/>
              </a:rPr>
              <a:t>1. Tres niveles de la ecología: (a) </a:t>
            </a:r>
            <a:r>
              <a:rPr lang="es-ES" sz="48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rPr>
              <a:t>Ambiental</a:t>
            </a:r>
          </a:p>
        </p:txBody>
      </p:sp>
      <p:sp>
        <p:nvSpPr>
          <p:cNvPr id="9219" name="Marcador de contenido 2">
            <a:extLst>
              <a:ext uri="{FF2B5EF4-FFF2-40B4-BE49-F238E27FC236}">
                <a16:creationId xmlns:a16="http://schemas.microsoft.com/office/drawing/2014/main" id="{A0AEE0F2-9909-4CED-9383-D4EF31298FA8}"/>
              </a:ext>
            </a:extLst>
          </p:cNvPr>
          <p:cNvSpPr>
            <a:spLocks noGrp="1" noChangeArrowheads="1"/>
          </p:cNvSpPr>
          <p:nvPr>
            <p:ph idx="1"/>
          </p:nvPr>
        </p:nvSpPr>
        <p:spPr/>
        <p:txBody>
          <a:bodyPr/>
          <a:lstStyle/>
          <a:p>
            <a:pPr marL="0" indent="0" algn="ctr">
              <a:buNone/>
            </a:pPr>
            <a:r>
              <a:rPr lang="es-ES" altLang="es-ES" sz="2000" b="1" dirty="0">
                <a:latin typeface="Arial Narrow" panose="020B0606020202030204" pitchFamily="34" charset="0"/>
              </a:rPr>
              <a:t>La palabra “ecología” (de </a:t>
            </a:r>
            <a:r>
              <a:rPr lang="es-ES" altLang="es-ES" sz="2000" b="1" dirty="0" err="1">
                <a:latin typeface="Arial Narrow" panose="020B0606020202030204" pitchFamily="34" charset="0"/>
              </a:rPr>
              <a:t>oikos</a:t>
            </a:r>
            <a:r>
              <a:rPr lang="es-ES" altLang="es-ES" sz="2000" b="1" dirty="0">
                <a:latin typeface="Arial Narrow" panose="020B0606020202030204" pitchFamily="34" charset="0"/>
              </a:rPr>
              <a:t>, casa, Haeckel, 1869) se usa hoy en muchos sentidos</a:t>
            </a:r>
          </a:p>
          <a:p>
            <a:pPr marL="0" indent="0" algn="ctr">
              <a:buNone/>
            </a:pPr>
            <a:endParaRPr lang="es-ES" altLang="es-ES" sz="2000" dirty="0">
              <a:latin typeface="Arial Narrow" panose="020B0606020202030204" pitchFamily="34" charset="0"/>
            </a:endParaRPr>
          </a:p>
          <a:p>
            <a:pPr marL="0" indent="0" algn="ctr">
              <a:buNone/>
            </a:pPr>
            <a:endParaRPr lang="es-ES" altLang="es-ES" sz="2000" dirty="0">
              <a:latin typeface="Arial Narrow" panose="020B0606020202030204" pitchFamily="34" charset="0"/>
            </a:endParaRPr>
          </a:p>
          <a:p>
            <a:pPr marL="0" indent="0">
              <a:buClr>
                <a:srgbClr val="FFFF66"/>
              </a:buClr>
              <a:buNone/>
            </a:pPr>
            <a:r>
              <a:rPr lang="es-ES" altLang="es-ES" b="1" dirty="0">
                <a:latin typeface="Noto Sans KR" panose="020B0500000000000000" pitchFamily="34" charset="-128"/>
                <a:ea typeface="Noto Sans KR" panose="020B0500000000000000" pitchFamily="34" charset="-128"/>
              </a:rPr>
              <a:t>Una </a:t>
            </a:r>
            <a:r>
              <a:rPr lang="es-ES" altLang="es-ES" b="1" dirty="0">
                <a:solidFill>
                  <a:srgbClr val="FFFF00"/>
                </a:solidFill>
                <a:latin typeface="Noto Sans KR" panose="020B0500000000000000" pitchFamily="34" charset="-128"/>
                <a:ea typeface="Noto Sans KR" panose="020B0500000000000000" pitchFamily="34" charset="-128"/>
              </a:rPr>
              <a:t>ecología ambiental, científica</a:t>
            </a:r>
            <a:r>
              <a:rPr lang="es-ES" altLang="es-ES" b="1" dirty="0">
                <a:latin typeface="Noto Sans KR" panose="020B0500000000000000" pitchFamily="34" charset="-128"/>
                <a:ea typeface="Noto Sans KR" panose="020B0500000000000000" pitchFamily="34" charset="-128"/>
              </a:rPr>
              <a:t>, que trata del medio ambiente y de las relaciones que los seres vivos, especialmente los humanos, </a:t>
            </a:r>
          </a:p>
          <a:p>
            <a:pPr marL="0" indent="0">
              <a:buClr>
                <a:srgbClr val="FFFF66"/>
              </a:buClr>
              <a:buNone/>
            </a:pPr>
            <a:r>
              <a:rPr lang="es-ES" altLang="es-ES" b="1" dirty="0">
                <a:latin typeface="Noto Sans KR" panose="020B0500000000000000" pitchFamily="34" charset="-128"/>
                <a:ea typeface="Noto Sans KR" panose="020B0500000000000000" pitchFamily="34" charset="-128"/>
              </a:rPr>
              <a:t>establecen con él.</a:t>
            </a:r>
          </a:p>
        </p:txBody>
      </p:sp>
      <p:pic>
        <p:nvPicPr>
          <p:cNvPr id="9220" name="Imagen 2">
            <a:extLst>
              <a:ext uri="{FF2B5EF4-FFF2-40B4-BE49-F238E27FC236}">
                <a16:creationId xmlns:a16="http://schemas.microsoft.com/office/drawing/2014/main" id="{7C7480EF-F894-4F65-AF0D-FB11892915B4}"/>
              </a:ext>
            </a:extLst>
          </p:cNvPr>
          <p:cNvPicPr>
            <a:picLocks noChangeAspect="1"/>
          </p:cNvPicPr>
          <p:nvPr/>
        </p:nvPicPr>
        <p:blipFill rotWithShape="1">
          <a:blip r:embed="rId2">
            <a:extLst>
              <a:ext uri="{28A0092B-C50C-407E-A947-70E740481C1C}">
                <a14:useLocalDpi xmlns:a14="http://schemas.microsoft.com/office/drawing/2010/main" val="0"/>
              </a:ext>
            </a:extLst>
          </a:blip>
          <a:srcRect b="9524"/>
          <a:stretch/>
        </p:blipFill>
        <p:spPr bwMode="auto">
          <a:xfrm>
            <a:off x="7524328" y="3733800"/>
            <a:ext cx="13525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8000" r="-18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16372" y="5784495"/>
            <a:ext cx="9144000" cy="764704"/>
          </a:xfrm>
          <a:effectLst>
            <a:glow rad="228600">
              <a:srgbClr val="FFFFFF">
                <a:alpha val="40000"/>
              </a:srgbClr>
            </a:glow>
            <a:outerShdw blurRad="38100" dist="25400" dir="2700000" algn="tl" rotWithShape="0">
              <a:srgbClr val="FFFFFF"/>
            </a:outerShdw>
          </a:effectLst>
        </p:spPr>
        <p:txBody>
          <a:bodyPr/>
          <a:lstStyle/>
          <a:p>
            <a:pPr>
              <a:defRPr/>
            </a:pPr>
            <a:r>
              <a:rPr lang="es-ES" sz="4800" b="1" dirty="0">
                <a:solidFill>
                  <a:srgbClr val="FFFF00"/>
                </a:solidFill>
                <a:latin typeface="Roboto Slab SemiBold" pitchFamily="2" charset="0"/>
                <a:ea typeface="Roboto Slab SemiBold" pitchFamily="2" charset="0"/>
              </a:rPr>
              <a:t>6. EL PROBLEMA DE FONDO</a:t>
            </a:r>
            <a:endParaRPr lang="es-ES" sz="48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sp>
        <p:nvSpPr>
          <p:cNvPr id="4" name="Subtítulo 2">
            <a:extLst>
              <a:ext uri="{FF2B5EF4-FFF2-40B4-BE49-F238E27FC236}">
                <a16:creationId xmlns:a16="http://schemas.microsoft.com/office/drawing/2014/main" id="{085358CA-F26A-463D-8629-838BBB026D14}"/>
              </a:ext>
            </a:extLst>
          </p:cNvPr>
          <p:cNvSpPr>
            <a:spLocks noGrp="1"/>
          </p:cNvSpPr>
          <p:nvPr>
            <p:ph idx="1"/>
          </p:nvPr>
        </p:nvSpPr>
        <p:spPr>
          <a:xfrm>
            <a:off x="270965" y="260350"/>
            <a:ext cx="8569325" cy="4495800"/>
          </a:xfrm>
          <a:effectLst>
            <a:outerShdw blurRad="12700" dist="38100" dir="2700000" algn="tl" rotWithShape="0">
              <a:prstClr val="black"/>
            </a:outerShdw>
          </a:effectLst>
        </p:spPr>
        <p:txBody>
          <a:bodyPr/>
          <a:lstStyle/>
          <a:p>
            <a:pPr marL="0" indent="0" algn="ctr">
              <a:buNone/>
            </a:pPr>
            <a:r>
              <a:rPr lang="es-ES" altLang="es-ES" sz="1800" b="1" dirty="0">
                <a:latin typeface="Noto Sans KR" panose="020B0500000000000000" pitchFamily="34" charset="-128"/>
                <a:ea typeface="Noto Sans KR" panose="020B0500000000000000" pitchFamily="34" charset="-128"/>
              </a:rPr>
              <a:t>Aportación de Carlos Beorlegui</a:t>
            </a:r>
            <a:r>
              <a:rPr lang="es-ES" altLang="es-ES" sz="1800" dirty="0">
                <a:latin typeface="Noto Sans KR" panose="020B0500000000000000" pitchFamily="34" charset="-128"/>
                <a:ea typeface="Noto Sans KR" panose="020B0500000000000000" pitchFamily="34" charset="-128"/>
              </a:rPr>
              <a:t> </a:t>
            </a:r>
            <a:r>
              <a:rPr lang="es-ES" sz="1800" b="1" dirty="0" err="1">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BEORLEGUI</a:t>
            </a:r>
            <a:r>
              <a:rPr lang="es-ES" sz="1800" b="1" dirty="0">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C.  ¿</a:t>
            </a:r>
            <a:r>
              <a:rPr lang="es-ES" sz="1800" b="1" dirty="0" err="1">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Antropo</a:t>
            </a:r>
            <a:r>
              <a:rPr lang="es-ES" sz="1800" b="1" dirty="0">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-centrismo contra eco-centrismo. </a:t>
            </a:r>
            <a:r>
              <a:rPr lang="es-ES" sz="1800" b="1" dirty="0" err="1">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FronterasCTR</a:t>
            </a:r>
            <a:r>
              <a:rPr lang="es-ES" sz="1800" b="1" dirty="0">
                <a:solidFill>
                  <a:srgbClr val="FFCC00"/>
                </a:solidFill>
                <a:effectLst>
                  <a:outerShdw blurRad="38100" dist="38100" algn="l" rotWithShape="0">
                    <a:prstClr val="black">
                      <a:alpha val="85000"/>
                    </a:prstClr>
                  </a:outerShdw>
                </a:effectLst>
                <a:latin typeface="Noto Sans KR" panose="020B0500000000000000" pitchFamily="34" charset="-128"/>
                <a:ea typeface="Noto Sans KR" panose="020B0500000000000000" pitchFamily="34" charset="-128"/>
                <a:cs typeface="Times New Roman" panose="02020603050405020304" pitchFamily="18" charset="0"/>
              </a:rPr>
              <a:t>. Madrid. 24.02.2021</a:t>
            </a:r>
          </a:p>
          <a:p>
            <a:pPr marL="0" indent="0" algn="ctr">
              <a:buNone/>
            </a:pPr>
            <a:r>
              <a:rPr lang="es-ES" altLang="es-ES" sz="2800" b="1" dirty="0">
                <a:effectLst>
                  <a:outerShdw blurRad="25400" dist="38100" dir="2700000" algn="tl" rotWithShape="0">
                    <a:prstClr val="black"/>
                  </a:outerShdw>
                </a:effectLst>
                <a:latin typeface="Rochester" panose="02000504000000020002" pitchFamily="2" charset="0"/>
              </a:rPr>
              <a:t>“</a:t>
            </a:r>
            <a:r>
              <a:rPr lang="es-ES" altLang="es-ES" sz="2000" b="1" dirty="0">
                <a:effectLst>
                  <a:outerShdw blurRad="25400" dist="38100" dir="2700000" algn="tl" rotWithShape="0">
                    <a:prstClr val="black"/>
                  </a:outerShdw>
                </a:effectLst>
                <a:latin typeface="Rochester" panose="02000504000000020002" pitchFamily="2" charset="0"/>
              </a:rPr>
              <a:t>La tierra es nuestra casa común, como se nos dice con acierto. Por tanto, tenemos que construir un </a:t>
            </a:r>
            <a:r>
              <a:rPr lang="es-ES" altLang="es-ES" sz="2000" b="1" i="1" dirty="0">
                <a:effectLst>
                  <a:outerShdw blurRad="25400" dist="38100" dir="2700000" algn="tl" rotWithShape="0">
                    <a:prstClr val="black"/>
                  </a:outerShdw>
                </a:effectLst>
                <a:latin typeface="Rochester" panose="02000504000000020002" pitchFamily="2" charset="0"/>
              </a:rPr>
              <a:t>humanismo antropocéntrico renovado</a:t>
            </a:r>
            <a:r>
              <a:rPr lang="es-ES" altLang="es-ES" sz="2000" b="1" dirty="0">
                <a:effectLst>
                  <a:outerShdw blurRad="25400" dist="38100" dir="2700000" algn="tl" rotWithShape="0">
                    <a:prstClr val="black"/>
                  </a:outerShdw>
                </a:effectLst>
                <a:latin typeface="Rochester" panose="02000504000000020002" pitchFamily="2" charset="0"/>
              </a:rPr>
              <a:t>, enraizado en la tierra, consciente de ser una parte más dentro del todo del universo y del sistema ecológico de la madre tierra, aunque, al mismo tiempo, poseedor de una centralidad que no puede ser mentada como excusa para un dominio despótico, sino para justificar la responsabilidad de un cuidado fraterno, base de un estilo de vida basado en un desarrollo sostenido y responsable”</a:t>
            </a:r>
          </a:p>
          <a:p>
            <a:pPr marL="0" indent="0" algn="ctr">
              <a:buNone/>
            </a:pPr>
            <a:r>
              <a:rPr lang="es-ES" altLang="es-ES" sz="4000" b="1" dirty="0">
                <a:solidFill>
                  <a:srgbClr val="FFFF00"/>
                </a:solidFill>
                <a:latin typeface="Roboto Slab" pitchFamily="2" charset="0"/>
                <a:ea typeface="Roboto Slab" pitchFamily="2" charset="0"/>
              </a:rPr>
              <a:t>¿Es posible un antropocentrismo renovado compatible con la ecología profunda?</a:t>
            </a:r>
          </a:p>
          <a:p>
            <a:pPr marL="0" indent="0" algn="ctr">
              <a:buNone/>
            </a:pPr>
            <a:endParaRPr lang="es-ES" altLang="es-ES" sz="2000" b="1" dirty="0">
              <a:effectLst>
                <a:outerShdw blurRad="25400" dist="38100" dir="2700000" algn="tl" rotWithShape="0">
                  <a:prstClr val="black"/>
                </a:outerShdw>
              </a:effectLst>
              <a:latin typeface="Roboto Slab" pitchFamily="2" charset="0"/>
              <a:ea typeface="Roboto Slab" pitchFamily="2" charset="0"/>
            </a:endParaRPr>
          </a:p>
          <a:p>
            <a:endParaRPr lang="es-ES" altLang="es-ES" dirty="0"/>
          </a:p>
        </p:txBody>
      </p:sp>
    </p:spTree>
    <p:extLst>
      <p:ext uri="{BB962C8B-B14F-4D97-AF65-F5344CB8AC3E}">
        <p14:creationId xmlns:p14="http://schemas.microsoft.com/office/powerpoint/2010/main" val="3352453287"/>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8000" r="-18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16372" y="5158135"/>
            <a:ext cx="9144000" cy="1391064"/>
          </a:xfrm>
          <a:effectLst>
            <a:glow rad="228600">
              <a:srgbClr val="FFFFFF">
                <a:alpha val="40000"/>
              </a:srgbClr>
            </a:glow>
            <a:outerShdw blurRad="38100" dist="25400" dir="2700000" algn="tl" rotWithShape="0">
              <a:srgbClr val="FFFFFF"/>
            </a:outerShdw>
          </a:effectLst>
        </p:spPr>
        <p:txBody>
          <a:bodyPr/>
          <a:lstStyle/>
          <a:p>
            <a:pPr>
              <a:defRPr/>
            </a:pPr>
            <a:r>
              <a:rPr lang="es-ES" b="1" dirty="0">
                <a:solidFill>
                  <a:srgbClr val="FFFF00"/>
                </a:solidFill>
                <a:latin typeface="Roboto Slab SemiBold" pitchFamily="2" charset="0"/>
                <a:ea typeface="Roboto Slab SemiBold" pitchFamily="2" charset="0"/>
              </a:rPr>
              <a:t>7. Muchas escuelas de</a:t>
            </a:r>
            <a:br>
              <a:rPr lang="es-ES" b="1" dirty="0">
                <a:solidFill>
                  <a:srgbClr val="FFFF00"/>
                </a:solidFill>
                <a:latin typeface="Roboto Slab SemiBold" pitchFamily="2" charset="0"/>
                <a:ea typeface="Roboto Slab SemiBold" pitchFamily="2" charset="0"/>
              </a:rPr>
            </a:br>
            <a:r>
              <a:rPr lang="es-ES" b="1" dirty="0">
                <a:solidFill>
                  <a:srgbClr val="FFFF00"/>
                </a:solidFill>
                <a:latin typeface="Roboto Slab SemiBold" pitchFamily="2" charset="0"/>
                <a:ea typeface="Roboto Slab SemiBold" pitchFamily="2" charset="0"/>
              </a:rPr>
              <a:t>ECOLOGÍA PROFUNDA</a:t>
            </a:r>
            <a:endParaRPr lang="es-ES"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pic>
        <p:nvPicPr>
          <p:cNvPr id="3" name="Imagen 2">
            <a:extLst>
              <a:ext uri="{FF2B5EF4-FFF2-40B4-BE49-F238E27FC236}">
                <a16:creationId xmlns:a16="http://schemas.microsoft.com/office/drawing/2014/main" id="{2960E4A2-AD66-49F6-AC4A-9187C76980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62" y="-139352"/>
            <a:ext cx="55975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DE74AF15-31D6-4DA4-9639-26276D0362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268760"/>
            <a:ext cx="36544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AC84E08B-92FE-48EF-8365-735EDE2E43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26025" y="2776885"/>
            <a:ext cx="3681412"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180936"/>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extLst>
              <a:ext uri="{837473B0-CC2E-450A-ABE3-18F120FF3D39}">
                <a1611:picAttrSrcUrl xmlns:a1611="http://schemas.microsoft.com/office/drawing/2016/11/main" r:id="rId3"/>
              </a:ext>
            </a:extLst>
          </a:blip>
          <a:srcRect/>
          <a:stretch>
            <a:fillRect l="-18000" r="-18000"/>
          </a:stretch>
        </a:blipFill>
        <a:effectLst/>
      </p:bgPr>
    </p:bg>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B384DCAA-9854-4029-999A-DB5217B8C8D0}"/>
              </a:ext>
            </a:extLst>
          </p:cNvPr>
          <p:cNvSpPr>
            <a:spLocks noGrp="1"/>
          </p:cNvSpPr>
          <p:nvPr>
            <p:ph type="title"/>
          </p:nvPr>
        </p:nvSpPr>
        <p:spPr>
          <a:xfrm>
            <a:off x="-16372" y="5158135"/>
            <a:ext cx="9144000" cy="1391064"/>
          </a:xfrm>
          <a:effectLst>
            <a:glow rad="228600">
              <a:srgbClr val="FFFFFF">
                <a:alpha val="40000"/>
              </a:srgbClr>
            </a:glow>
            <a:outerShdw blurRad="38100" dist="25400" dir="2700000" algn="tl" rotWithShape="0">
              <a:srgbClr val="FFFFFF"/>
            </a:outerShdw>
          </a:effectLst>
        </p:spPr>
        <p:txBody>
          <a:bodyPr/>
          <a:lstStyle/>
          <a:p>
            <a:pPr>
              <a:defRPr/>
            </a:pPr>
            <a:r>
              <a:rPr lang="es-ES" b="1" dirty="0">
                <a:solidFill>
                  <a:srgbClr val="FFFF00"/>
                </a:solidFill>
                <a:latin typeface="Roboto Slab SemiBold" pitchFamily="2" charset="0"/>
                <a:ea typeface="Roboto Slab SemiBold" pitchFamily="2" charset="0"/>
              </a:rPr>
              <a:t>7. Muchas escuelas de</a:t>
            </a:r>
            <a:br>
              <a:rPr lang="es-ES" b="1" dirty="0">
                <a:solidFill>
                  <a:srgbClr val="FFFF00"/>
                </a:solidFill>
                <a:latin typeface="Roboto Slab SemiBold" pitchFamily="2" charset="0"/>
                <a:ea typeface="Roboto Slab SemiBold" pitchFamily="2" charset="0"/>
              </a:rPr>
            </a:br>
            <a:r>
              <a:rPr lang="es-ES" b="1" dirty="0">
                <a:solidFill>
                  <a:srgbClr val="FFFF00"/>
                </a:solidFill>
                <a:latin typeface="Roboto Slab SemiBold" pitchFamily="2" charset="0"/>
                <a:ea typeface="Roboto Slab SemiBold" pitchFamily="2" charset="0"/>
              </a:rPr>
              <a:t>ECOLOGÍA PROFUNDA</a:t>
            </a:r>
            <a:endParaRPr lang="es-ES"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endParaRPr>
          </a:p>
        </p:txBody>
      </p:sp>
      <p:pic>
        <p:nvPicPr>
          <p:cNvPr id="8" name="Imagen 7" descr="Una captura de pantalla de un videojuego&#10;&#10;Descripción generada automáticamente con confianza baja">
            <a:extLst>
              <a:ext uri="{FF2B5EF4-FFF2-40B4-BE49-F238E27FC236}">
                <a16:creationId xmlns:a16="http://schemas.microsoft.com/office/drawing/2014/main" id="{6F50AAF8-0A1B-4276-BF8B-D422A9A8A05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7504" y="-171400"/>
            <a:ext cx="9144000" cy="5532120"/>
          </a:xfrm>
          <a:prstGeom prst="rect">
            <a:avLst/>
          </a:prstGeom>
        </p:spPr>
      </p:pic>
    </p:spTree>
    <p:extLst>
      <p:ext uri="{BB962C8B-B14F-4D97-AF65-F5344CB8AC3E}">
        <p14:creationId xmlns:p14="http://schemas.microsoft.com/office/powerpoint/2010/main" val="34479793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descr="Ave volando sobre el agua&#10;&#10;Descripción generada automáticamente">
            <a:extLst>
              <a:ext uri="{FF2B5EF4-FFF2-40B4-BE49-F238E27FC236}">
                <a16:creationId xmlns:a16="http://schemas.microsoft.com/office/drawing/2014/main" id="{A6EB5B96-83F8-454C-A712-437B38387E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6592" y="0"/>
            <a:ext cx="10293434" cy="6858000"/>
          </a:xfrm>
          <a:prstGeom prst="rect">
            <a:avLst/>
          </a:prstGeom>
        </p:spPr>
      </p:pic>
      <p:sp>
        <p:nvSpPr>
          <p:cNvPr id="6" name="CuadroTexto 5">
            <a:extLst>
              <a:ext uri="{FF2B5EF4-FFF2-40B4-BE49-F238E27FC236}">
                <a16:creationId xmlns:a16="http://schemas.microsoft.com/office/drawing/2014/main" id="{C6EECCFE-3DCE-4F98-8117-BFA5F52BBA4F}"/>
              </a:ext>
            </a:extLst>
          </p:cNvPr>
          <p:cNvSpPr txBox="1"/>
          <p:nvPr/>
        </p:nvSpPr>
        <p:spPr>
          <a:xfrm>
            <a:off x="1511660" y="5373216"/>
            <a:ext cx="6120680" cy="1323439"/>
          </a:xfrm>
          <a:prstGeom prst="rect">
            <a:avLst/>
          </a:prstGeom>
          <a:noFill/>
        </p:spPr>
        <p:txBody>
          <a:bodyPr wrap="square" rtlCol="0">
            <a:spAutoFit/>
          </a:bodyPr>
          <a:lstStyle/>
          <a:p>
            <a:pPr algn="ctr"/>
            <a:r>
              <a:rPr lang="es-ES" sz="8000" dirty="0">
                <a:solidFill>
                  <a:srgbClr val="008000"/>
                </a:solidFill>
                <a:effectLst>
                  <a:glow rad="127000">
                    <a:srgbClr val="FFFFFF"/>
                  </a:glow>
                </a:effectLst>
                <a:latin typeface="Roboto Slab SemiBold" pitchFamily="2" charset="0"/>
                <a:ea typeface="Roboto Slab SemiBold" pitchFamily="2" charset="0"/>
              </a:rPr>
              <a:t>Albatros</a:t>
            </a:r>
            <a:endParaRPr lang="es-ES" sz="8000" dirty="0">
              <a:effectLst>
                <a:glow rad="127000">
                  <a:srgbClr val="FFFFFF"/>
                </a:glow>
              </a:effectLst>
            </a:endParaRPr>
          </a:p>
        </p:txBody>
      </p:sp>
    </p:spTree>
    <p:extLst>
      <p:ext uri="{BB962C8B-B14F-4D97-AF65-F5344CB8AC3E}">
        <p14:creationId xmlns:p14="http://schemas.microsoft.com/office/powerpoint/2010/main" val="2669669847"/>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5F56AB1-D981-44D4-8304-E5BECBD4DF23}"/>
              </a:ext>
            </a:extLst>
          </p:cNvPr>
          <p:cNvSpPr/>
          <p:nvPr/>
        </p:nvSpPr>
        <p:spPr>
          <a:xfrm>
            <a:off x="755576" y="116632"/>
            <a:ext cx="7416824" cy="2800767"/>
          </a:xfrm>
          <a:prstGeom prst="rect">
            <a:avLst/>
          </a:prstGeom>
          <a:noFill/>
        </p:spPr>
        <p:txBody>
          <a:bodyPr>
            <a:spAutoFit/>
            <a:scene3d>
              <a:camera prst="perspectiveRelaxedModerately">
                <a:rot lat="19800000" lon="0" rev="0"/>
              </a:camera>
              <a:lightRig rig="sunrise" dir="t">
                <a:rot lat="0" lon="0" rev="10200000"/>
              </a:lightRig>
            </a:scene3d>
            <a:sp3d extrusionH="177800" prstMaterial="metal">
              <a:bevelT w="152400" h="31750"/>
              <a:bevelB w="38100" h="38100"/>
              <a:contourClr>
                <a:schemeClr val="tx1"/>
              </a:contourClr>
            </a:sp3d>
          </a:bodyPr>
          <a:lstStyle/>
          <a:p>
            <a:pPr algn="ctr">
              <a:defRPr/>
            </a:pPr>
            <a:r>
              <a:rPr lang="es-ES" sz="8800" b="1" dirty="0">
                <a:ln>
                  <a:solidFill>
                    <a:srgbClr val="FFFF00"/>
                  </a:solidFill>
                </a:ln>
                <a:solidFill>
                  <a:srgbClr val="FFFF66"/>
                </a:solidFill>
                <a:effectLst>
                  <a:glow rad="127000">
                    <a:srgbClr val="FFFFFF">
                      <a:alpha val="98000"/>
                    </a:srgbClr>
                  </a:glow>
                </a:effectLst>
                <a:latin typeface="Roboto Slab Black" pitchFamily="2" charset="0"/>
                <a:ea typeface="Roboto Slab Black" pitchFamily="2" charset="0"/>
              </a:rPr>
              <a:t>ECOLOGÍA</a:t>
            </a:r>
          </a:p>
          <a:p>
            <a:pPr algn="ctr">
              <a:defRPr/>
            </a:pPr>
            <a:r>
              <a:rPr lang="es-ES" sz="8800" b="1" dirty="0">
                <a:ln>
                  <a:solidFill>
                    <a:srgbClr val="FFFF00"/>
                  </a:solidFill>
                </a:ln>
                <a:solidFill>
                  <a:srgbClr val="FFFF66"/>
                </a:solidFill>
                <a:effectLst>
                  <a:glow rad="127000">
                    <a:srgbClr val="FFFFFF">
                      <a:alpha val="98000"/>
                    </a:srgbClr>
                  </a:glow>
                </a:effectLst>
                <a:latin typeface="Roboto Slab Black" pitchFamily="2" charset="0"/>
                <a:ea typeface="Roboto Slab Black" pitchFamily="2" charset="0"/>
              </a:rPr>
              <a:t>PROFUNDA</a:t>
            </a:r>
          </a:p>
        </p:txBody>
      </p:sp>
      <p:sp>
        <p:nvSpPr>
          <p:cNvPr id="3" name="CuadroTexto 2">
            <a:extLst>
              <a:ext uri="{FF2B5EF4-FFF2-40B4-BE49-F238E27FC236}">
                <a16:creationId xmlns:a16="http://schemas.microsoft.com/office/drawing/2014/main" id="{23A1E43D-8520-4193-BBB6-BE150D47EE0C}"/>
              </a:ext>
            </a:extLst>
          </p:cNvPr>
          <p:cNvSpPr txBox="1"/>
          <p:nvPr/>
        </p:nvSpPr>
        <p:spPr>
          <a:xfrm>
            <a:off x="1295636" y="3227060"/>
            <a:ext cx="6552728" cy="1077218"/>
          </a:xfrm>
          <a:prstGeom prst="rect">
            <a:avLst/>
          </a:prstGeom>
          <a:noFill/>
        </p:spPr>
        <p:txBody>
          <a:bodyPr wrap="square" rtlCol="0">
            <a:spAutoFit/>
          </a:bodyPr>
          <a:lstStyle/>
          <a:p>
            <a:pPr algn="ctr"/>
            <a:r>
              <a:rPr lang="es-ES" altLang="es-ES" sz="3200" b="1" dirty="0">
                <a:solidFill>
                  <a:srgbClr val="008000"/>
                </a:solidFill>
                <a:effectLst>
                  <a:glow rad="152400">
                    <a:srgbClr val="FFFFFF"/>
                  </a:glow>
                  <a:outerShdw blurRad="50800" dist="38100" algn="l" rotWithShape="0">
                    <a:prstClr val="black">
                      <a:alpha val="40000"/>
                    </a:prstClr>
                  </a:outerShdw>
                </a:effectLst>
                <a:latin typeface="Roboto Slab Black" pitchFamily="2" charset="0"/>
                <a:ea typeface="Roboto Slab Black" pitchFamily="2" charset="0"/>
                <a:cs typeface="Roboto Slab Black" pitchFamily="2" charset="0"/>
              </a:rPr>
              <a:t>Un nuevo paradigma científico, filosófico, social y espiritual</a:t>
            </a:r>
            <a:endParaRPr lang="es-ES" sz="3200" dirty="0">
              <a:solidFill>
                <a:srgbClr val="008000"/>
              </a:solidFill>
              <a:effectLst>
                <a:glow rad="152400">
                  <a:srgbClr val="FFFFFF"/>
                </a:glow>
                <a:outerShdw blurRad="50800" dist="38100" algn="l" rotWithShape="0">
                  <a:prstClr val="black">
                    <a:alpha val="40000"/>
                  </a:prstClr>
                </a:outerShdw>
              </a:effectLst>
            </a:endParaRPr>
          </a:p>
        </p:txBody>
      </p:sp>
      <p:sp>
        <p:nvSpPr>
          <p:cNvPr id="4" name="CuadroTexto 3">
            <a:extLst>
              <a:ext uri="{FF2B5EF4-FFF2-40B4-BE49-F238E27FC236}">
                <a16:creationId xmlns:a16="http://schemas.microsoft.com/office/drawing/2014/main" id="{FB25E695-E366-4C30-8802-AEE7BE9BA856}"/>
              </a:ext>
            </a:extLst>
          </p:cNvPr>
          <p:cNvSpPr txBox="1"/>
          <p:nvPr/>
        </p:nvSpPr>
        <p:spPr>
          <a:xfrm>
            <a:off x="2231740" y="5691158"/>
            <a:ext cx="4680520" cy="535531"/>
          </a:xfrm>
          <a:prstGeom prst="rect">
            <a:avLst/>
          </a:prstGeom>
          <a:noFill/>
        </p:spPr>
        <p:txBody>
          <a:bodyPr wrap="square" rtlCol="0">
            <a:spAutoFit/>
          </a:bodyPr>
          <a:lstStyle/>
          <a:p>
            <a:pPr algn="ctr" eaLnBrk="1" hangingPunct="1">
              <a:lnSpc>
                <a:spcPct val="80000"/>
              </a:lnSpc>
              <a:buFontTx/>
              <a:buNone/>
            </a:pPr>
            <a:r>
              <a:rPr lang="es-ES" altLang="es-ES" b="1" dirty="0">
                <a:solidFill>
                  <a:srgbClr val="FFFF00"/>
                </a:solidFill>
                <a:latin typeface="Noto Sans KR" panose="020B0500000000000000" pitchFamily="34" charset="-128"/>
                <a:ea typeface="Noto Sans KR" panose="020B0500000000000000" pitchFamily="34" charset="-128"/>
              </a:rPr>
              <a:t>Leandro Sequeiros</a:t>
            </a:r>
          </a:p>
          <a:p>
            <a:pPr algn="ctr" eaLnBrk="1" hangingPunct="1">
              <a:lnSpc>
                <a:spcPct val="80000"/>
              </a:lnSpc>
              <a:buFontTx/>
              <a:buNone/>
            </a:pPr>
            <a:r>
              <a:rPr lang="es-ES" altLang="es-ES" sz="1800" b="1" dirty="0">
                <a:solidFill>
                  <a:srgbClr val="66CCFF"/>
                </a:solidFill>
                <a:latin typeface="Noto Sans KR" panose="020B0500000000000000" pitchFamily="34" charset="-128"/>
                <a:ea typeface="Noto Sans KR" panose="020B0500000000000000" pitchFamily="34" charset="-128"/>
                <a:hlinkClick r:id="rId3">
                  <a:extLst>
                    <a:ext uri="{A12FA001-AC4F-418D-AE19-62706E023703}">
                      <ahyp:hlinkClr xmlns:ahyp="http://schemas.microsoft.com/office/drawing/2018/hyperlinkcolor" val="tx"/>
                    </a:ext>
                  </a:extLst>
                </a:hlinkClick>
              </a:rPr>
              <a:t>lsequeiros42@gmail.com</a:t>
            </a:r>
            <a:endParaRPr lang="es-ES" dirty="0">
              <a:solidFill>
                <a:srgbClr val="66CCFF"/>
              </a:solidFill>
            </a:endParaRPr>
          </a:p>
        </p:txBody>
      </p:sp>
    </p:spTree>
    <p:extLst>
      <p:ext uri="{BB962C8B-B14F-4D97-AF65-F5344CB8AC3E}">
        <p14:creationId xmlns:p14="http://schemas.microsoft.com/office/powerpoint/2010/main" val="379820713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B2136CF4-791F-41EC-8E95-996649C993D7}"/>
              </a:ext>
            </a:extLst>
          </p:cNvPr>
          <p:cNvSpPr>
            <a:spLocks noGrp="1"/>
          </p:cNvSpPr>
          <p:nvPr>
            <p:ph type="title"/>
          </p:nvPr>
        </p:nvSpPr>
        <p:spPr>
          <a:xfrm>
            <a:off x="282352" y="188640"/>
            <a:ext cx="8579296" cy="1143000"/>
          </a:xfrm>
        </p:spPr>
        <p:txBody>
          <a:bodyPr/>
          <a:lstStyle/>
          <a:p>
            <a:pPr>
              <a:defRPr/>
            </a:pPr>
            <a:r>
              <a:rPr lang="es-ES" dirty="0">
                <a:solidFill>
                  <a:srgbClr val="FFFF66"/>
                </a:solidFill>
                <a:effectLst>
                  <a:outerShdw blurRad="25400" dist="38100" dir="2700000" sx="101000" sy="101000" algn="tl">
                    <a:srgbClr val="000000"/>
                  </a:outerShdw>
                </a:effectLst>
                <a:latin typeface="Roboto Slab SemiBold" pitchFamily="2" charset="0"/>
                <a:ea typeface="Roboto Slab SemiBold" pitchFamily="2" charset="0"/>
              </a:rPr>
              <a:t>1. Tres niveles de la ecología: (b) </a:t>
            </a:r>
            <a:r>
              <a:rPr lang="es-ES"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rPr>
              <a:t>Social</a:t>
            </a:r>
          </a:p>
        </p:txBody>
      </p:sp>
      <p:sp>
        <p:nvSpPr>
          <p:cNvPr id="10243" name="Marcador de contenido 2">
            <a:extLst>
              <a:ext uri="{FF2B5EF4-FFF2-40B4-BE49-F238E27FC236}">
                <a16:creationId xmlns:a16="http://schemas.microsoft.com/office/drawing/2014/main" id="{4B0661E6-183A-4058-831E-AF050B6EE9A2}"/>
              </a:ext>
            </a:extLst>
          </p:cNvPr>
          <p:cNvSpPr>
            <a:spLocks noGrp="1" noChangeArrowheads="1"/>
          </p:cNvSpPr>
          <p:nvPr>
            <p:ph idx="4294967295"/>
          </p:nvPr>
        </p:nvSpPr>
        <p:spPr>
          <a:xfrm>
            <a:off x="457200" y="1497207"/>
            <a:ext cx="8229600" cy="4495800"/>
          </a:xfrm>
        </p:spPr>
        <p:txBody>
          <a:bodyPr/>
          <a:lstStyle/>
          <a:p>
            <a:pPr marL="0" indent="0" algn="ctr">
              <a:buNone/>
            </a:pPr>
            <a:r>
              <a:rPr lang="es-ES" altLang="es-ES" sz="2000" b="1" dirty="0">
                <a:latin typeface="Arial Narrow" panose="020B0606020202030204" pitchFamily="34" charset="0"/>
              </a:rPr>
              <a:t>De aquí que, en la actualidad, se suelen distinguir tres niveles o tipos de ecología:</a:t>
            </a:r>
          </a:p>
          <a:p>
            <a:pPr marL="457200" indent="-457200" algn="ctr">
              <a:buAutoNum type="alphaLcParenR"/>
            </a:pPr>
            <a:r>
              <a:rPr lang="es-ES" altLang="es-ES" sz="2000" b="1" dirty="0">
                <a:latin typeface="Arial Narrow" panose="020B0606020202030204" pitchFamily="34" charset="0"/>
              </a:rPr>
              <a:t>Una </a:t>
            </a:r>
            <a:r>
              <a:rPr lang="es-ES" altLang="es-ES" sz="2000" b="1" dirty="0">
                <a:solidFill>
                  <a:srgbClr val="FFFF00"/>
                </a:solidFill>
                <a:latin typeface="Arial Narrow" panose="020B0606020202030204" pitchFamily="34" charset="0"/>
              </a:rPr>
              <a:t>ecología ambiental</a:t>
            </a:r>
            <a:r>
              <a:rPr lang="es-ES" altLang="es-ES" sz="2000" b="1" dirty="0">
                <a:latin typeface="Arial Narrow" panose="020B0606020202030204" pitchFamily="34" charset="0"/>
              </a:rPr>
              <a:t>, que trata del medio ambiente y de las relaciones que los seres vivos, especialmente el hombre, establecen con él.</a:t>
            </a:r>
          </a:p>
          <a:p>
            <a:pPr marL="457200" indent="-457200" algn="ctr">
              <a:buAutoNum type="alphaLcParenR"/>
            </a:pPr>
            <a:endParaRPr lang="es-ES" altLang="es-ES" sz="2000" dirty="0">
              <a:latin typeface="Arial Narrow" panose="020B0606020202030204" pitchFamily="34" charset="0"/>
            </a:endParaRPr>
          </a:p>
          <a:p>
            <a:pPr marL="457200" indent="-457200" algn="ctr">
              <a:buAutoNum type="alphaLcParenR"/>
            </a:pPr>
            <a:endParaRPr lang="es-ES" altLang="es-ES" sz="2000" dirty="0">
              <a:latin typeface="Arial Narrow" panose="020B0606020202030204" pitchFamily="34" charset="0"/>
            </a:endParaRPr>
          </a:p>
          <a:p>
            <a:pPr marL="1439863" indent="-1439863">
              <a:buNone/>
            </a:pPr>
            <a:r>
              <a:rPr lang="es-ES" altLang="es-ES" sz="3600" b="1" dirty="0">
                <a:latin typeface="Noto Sans KR" panose="020B0500000000000000" pitchFamily="34" charset="-128"/>
                <a:ea typeface="Noto Sans KR" panose="020B0500000000000000" pitchFamily="34" charset="-128"/>
              </a:rPr>
              <a:t>Una </a:t>
            </a:r>
            <a:r>
              <a:rPr lang="es-ES" altLang="es-ES" sz="3600" b="1" dirty="0">
                <a:solidFill>
                  <a:srgbClr val="FFFF00"/>
                </a:solidFill>
                <a:latin typeface="Noto Sans KR" panose="020B0500000000000000" pitchFamily="34" charset="-128"/>
                <a:ea typeface="Noto Sans KR" panose="020B0500000000000000" pitchFamily="34" charset="-128"/>
              </a:rPr>
              <a:t>ecología social, </a:t>
            </a:r>
            <a:r>
              <a:rPr lang="es-ES" altLang="es-ES" sz="3600" b="1" dirty="0">
                <a:latin typeface="Noto Sans KR" panose="020B0500000000000000" pitchFamily="34" charset="-128"/>
                <a:ea typeface="Noto Sans KR" panose="020B0500000000000000" pitchFamily="34" charset="-128"/>
              </a:rPr>
              <a:t>que se ocupa de las relaciones derivadas de la consideración del hombre como un ser social.</a:t>
            </a:r>
          </a:p>
          <a:p>
            <a:endParaRPr lang="es-ES" altLang="es-ES" dirty="0"/>
          </a:p>
        </p:txBody>
      </p:sp>
      <p:pic>
        <p:nvPicPr>
          <p:cNvPr id="10244" name="Imagen 2">
            <a:extLst>
              <a:ext uri="{FF2B5EF4-FFF2-40B4-BE49-F238E27FC236}">
                <a16:creationId xmlns:a16="http://schemas.microsoft.com/office/drawing/2014/main" id="{E470BAA7-05C3-4A64-9533-DD1CDC7B6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701691">
            <a:off x="270816" y="4408516"/>
            <a:ext cx="1398081" cy="139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933FB47-B6FD-443B-93E5-2A6166D9A87B}"/>
              </a:ext>
            </a:extLst>
          </p:cNvPr>
          <p:cNvSpPr>
            <a:spLocks noGrp="1"/>
          </p:cNvSpPr>
          <p:nvPr>
            <p:ph type="title"/>
          </p:nvPr>
        </p:nvSpPr>
        <p:spPr/>
        <p:txBody>
          <a:bodyPr/>
          <a:lstStyle/>
          <a:p>
            <a:r>
              <a:rPr lang="es-ES" sz="4000" dirty="0">
                <a:solidFill>
                  <a:srgbClr val="FFFF66"/>
                </a:solidFill>
                <a:effectLst>
                  <a:outerShdw blurRad="25400" dist="38100" dir="2700000" sx="101000" sy="101000" algn="tl">
                    <a:srgbClr val="000000"/>
                  </a:outerShdw>
                </a:effectLst>
                <a:latin typeface="Roboto Slab SemiBold" pitchFamily="2" charset="0"/>
                <a:ea typeface="Roboto Slab SemiBold" pitchFamily="2" charset="0"/>
              </a:rPr>
              <a:t>1. Tres niveles de la ecología: </a:t>
            </a:r>
            <a:br>
              <a:rPr lang="es-ES" sz="4000" dirty="0">
                <a:solidFill>
                  <a:srgbClr val="FFFF66"/>
                </a:solidFill>
                <a:effectLst>
                  <a:outerShdw blurRad="25400" dist="38100" dir="2700000" sx="101000" sy="101000" algn="tl">
                    <a:srgbClr val="000000"/>
                  </a:outerShdw>
                </a:effectLst>
                <a:latin typeface="Roboto Slab SemiBold" pitchFamily="2" charset="0"/>
                <a:ea typeface="Roboto Slab SemiBold" pitchFamily="2" charset="0"/>
              </a:rPr>
            </a:br>
            <a:r>
              <a:rPr lang="es-ES" sz="4000" dirty="0">
                <a:solidFill>
                  <a:srgbClr val="FFFF66"/>
                </a:solidFill>
                <a:effectLst>
                  <a:outerShdw blurRad="25400" dist="38100" dir="2700000" sx="101000" sy="101000" algn="tl">
                    <a:srgbClr val="000000"/>
                  </a:outerShdw>
                </a:effectLst>
                <a:latin typeface="Roboto Slab SemiBold" pitchFamily="2" charset="0"/>
                <a:ea typeface="Roboto Slab SemiBold" pitchFamily="2" charset="0"/>
              </a:rPr>
              <a:t>(c) </a:t>
            </a:r>
            <a:r>
              <a:rPr lang="es-ES" sz="4000" dirty="0">
                <a:solidFill>
                  <a:srgbClr val="99FF66"/>
                </a:solidFill>
                <a:effectLst>
                  <a:outerShdw blurRad="25400" dist="38100" dir="2700000" sx="101000" sy="101000" algn="tl">
                    <a:srgbClr val="000000"/>
                  </a:outerShdw>
                </a:effectLst>
                <a:latin typeface="Roboto Slab SemiBold" pitchFamily="2" charset="0"/>
                <a:ea typeface="Roboto Slab SemiBold" pitchFamily="2" charset="0"/>
              </a:rPr>
              <a:t>mental, espiritual</a:t>
            </a:r>
            <a:endParaRPr lang="es-ES" sz="4000" dirty="0">
              <a:solidFill>
                <a:srgbClr val="99FF66"/>
              </a:solidFill>
            </a:endParaRPr>
          </a:p>
        </p:txBody>
      </p:sp>
      <p:sp>
        <p:nvSpPr>
          <p:cNvPr id="11267" name="Marcador de contenido 2">
            <a:extLst>
              <a:ext uri="{FF2B5EF4-FFF2-40B4-BE49-F238E27FC236}">
                <a16:creationId xmlns:a16="http://schemas.microsoft.com/office/drawing/2014/main" id="{28D3BE51-5AAA-41E9-91D8-95BE528DC3E2}"/>
              </a:ext>
            </a:extLst>
          </p:cNvPr>
          <p:cNvSpPr>
            <a:spLocks noGrp="1" noChangeArrowheads="1"/>
          </p:cNvSpPr>
          <p:nvPr>
            <p:ph idx="4294967295"/>
          </p:nvPr>
        </p:nvSpPr>
        <p:spPr>
          <a:xfrm>
            <a:off x="708025" y="1600200"/>
            <a:ext cx="8435975" cy="4495800"/>
          </a:xfrm>
        </p:spPr>
        <p:txBody>
          <a:bodyPr/>
          <a:lstStyle/>
          <a:p>
            <a:pPr marL="0" indent="0" algn="ctr">
              <a:buNone/>
            </a:pPr>
            <a:r>
              <a:rPr lang="es-ES" altLang="es-ES" sz="1400" b="1" dirty="0">
                <a:latin typeface="Arial Narrow" panose="020B0606020202030204" pitchFamily="34" charset="0"/>
              </a:rPr>
              <a:t>De aquí que, en la actualidad, se suelen distinguir tres niveles o tipos de ecología:</a:t>
            </a:r>
          </a:p>
          <a:p>
            <a:pPr marL="0" indent="0" algn="ctr">
              <a:buNone/>
            </a:pPr>
            <a:r>
              <a:rPr lang="es-ES" altLang="es-ES" sz="1400" b="1" dirty="0">
                <a:latin typeface="Arial Narrow" panose="020B0606020202030204" pitchFamily="34" charset="0"/>
              </a:rPr>
              <a:t>a) Una ecología ambiental, que trata del medio ambiente y de las relaciones que los seres vivos, especialmente el hombre, establecen con él.</a:t>
            </a:r>
          </a:p>
          <a:p>
            <a:pPr marL="0" indent="0" algn="ctr">
              <a:buNone/>
            </a:pPr>
            <a:r>
              <a:rPr lang="es-ES" altLang="es-ES" sz="1400" b="1" dirty="0">
                <a:latin typeface="Arial Narrow" panose="020B0606020202030204" pitchFamily="34" charset="0"/>
              </a:rPr>
              <a:t>b) Una ecología social, que se ocupa de las relaciones derivadas de la consideración del hombre como un ser social.</a:t>
            </a:r>
          </a:p>
          <a:p>
            <a:pPr marL="0" indent="0" algn="ctr">
              <a:buNone/>
            </a:pPr>
            <a:endParaRPr lang="es-ES" altLang="es-ES" sz="1400" dirty="0">
              <a:latin typeface="Arial Narrow" panose="020B0606020202030204" pitchFamily="34" charset="0"/>
            </a:endParaRPr>
          </a:p>
          <a:p>
            <a:pPr marL="1250950" indent="-1250950">
              <a:buNone/>
            </a:pPr>
            <a:r>
              <a:rPr lang="es-ES" altLang="es-ES" sz="2800" b="1" dirty="0">
                <a:latin typeface="Noto Sans KR" panose="020B0500000000000000" pitchFamily="34" charset="-128"/>
                <a:ea typeface="Noto Sans KR" panose="020B0500000000000000" pitchFamily="34" charset="-128"/>
              </a:rPr>
              <a:t>Una </a:t>
            </a:r>
            <a:r>
              <a:rPr lang="es-ES" altLang="es-ES" sz="2800" b="1" dirty="0">
                <a:solidFill>
                  <a:srgbClr val="FFFF00"/>
                </a:solidFill>
                <a:latin typeface="Noto Sans KR" panose="020B0500000000000000" pitchFamily="34" charset="-128"/>
                <a:ea typeface="Noto Sans KR" panose="020B0500000000000000" pitchFamily="34" charset="-128"/>
              </a:rPr>
              <a:t>ecología mental, espiritual</a:t>
            </a:r>
            <a:r>
              <a:rPr lang="es-ES" altLang="es-ES" sz="2800" b="1" dirty="0">
                <a:latin typeface="Noto Sans KR" panose="020B0500000000000000" pitchFamily="34" charset="-128"/>
                <a:ea typeface="Noto Sans KR" panose="020B0500000000000000" pitchFamily="34" charset="-128"/>
              </a:rPr>
              <a:t>, que se fundamenta en el hecho de que la naturaleza no es algo exterior al ser humano, sino interior; es de la mente de donde surgen los patrones de comportamiento que se concretan en actitudes de defensa o de agresión a la naturaleza.</a:t>
            </a:r>
          </a:p>
          <a:p>
            <a:endParaRPr lang="es-ES" altLang="es-ES" dirty="0"/>
          </a:p>
        </p:txBody>
      </p:sp>
      <p:pic>
        <p:nvPicPr>
          <p:cNvPr id="11268" name="Imagen 2">
            <a:extLst>
              <a:ext uri="{FF2B5EF4-FFF2-40B4-BE49-F238E27FC236}">
                <a16:creationId xmlns:a16="http://schemas.microsoft.com/office/drawing/2014/main" id="{38695052-50DC-4E93-A425-6CDE3C471E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884097">
            <a:off x="239703" y="3812391"/>
            <a:ext cx="1562816" cy="156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802AE-634A-404E-8972-08653C3F9895}"/>
              </a:ext>
            </a:extLst>
          </p:cNvPr>
          <p:cNvSpPr>
            <a:spLocks noGrp="1"/>
          </p:cNvSpPr>
          <p:nvPr>
            <p:ph type="title"/>
          </p:nvPr>
        </p:nvSpPr>
        <p:spPr>
          <a:xfrm>
            <a:off x="179388" y="202579"/>
            <a:ext cx="8857108" cy="1282205"/>
          </a:xfrm>
        </p:spPr>
        <p:txBody>
          <a:bodyPr/>
          <a:lstStyle/>
          <a:p>
            <a:pPr>
              <a:defRPr/>
            </a:pPr>
            <a:r>
              <a:rPr lang="es-ES" sz="4000" b="1" dirty="0">
                <a:solidFill>
                  <a:srgbClr val="FFFF66"/>
                </a:solidFill>
                <a:latin typeface="Roboto Slab SemiBold" pitchFamily="2" charset="0"/>
                <a:ea typeface="Roboto Slab SemiBold" pitchFamily="2" charset="0"/>
              </a:rPr>
              <a:t>2.</a:t>
            </a:r>
            <a:br>
              <a:rPr lang="es-ES" sz="4000" b="1" dirty="0">
                <a:solidFill>
                  <a:srgbClr val="FFFF66"/>
                </a:solidFill>
                <a:latin typeface="Roboto Slab SemiBold" pitchFamily="2" charset="0"/>
                <a:ea typeface="Roboto Slab SemiBold" pitchFamily="2" charset="0"/>
              </a:rPr>
            </a:br>
            <a:r>
              <a:rPr lang="es-ES" sz="4000" b="1" dirty="0">
                <a:solidFill>
                  <a:srgbClr val="FFFF66"/>
                </a:solidFill>
                <a:latin typeface="Roboto Slab SemiBold" pitchFamily="2" charset="0"/>
                <a:ea typeface="Roboto Slab SemiBold" pitchFamily="2" charset="0"/>
              </a:rPr>
              <a:t>Paradigmas de la ecología profunda</a:t>
            </a:r>
            <a:endParaRPr lang="es-ES" dirty="0">
              <a:solidFill>
                <a:srgbClr val="FFFF66"/>
              </a:solidFill>
              <a:latin typeface="Roboto Slab SemiBold" pitchFamily="2" charset="0"/>
              <a:ea typeface="Roboto Slab SemiBold" pitchFamily="2" charset="0"/>
            </a:endParaRPr>
          </a:p>
        </p:txBody>
      </p:sp>
      <p:sp>
        <p:nvSpPr>
          <p:cNvPr id="12291" name="Rectángulo 2">
            <a:extLst>
              <a:ext uri="{FF2B5EF4-FFF2-40B4-BE49-F238E27FC236}">
                <a16:creationId xmlns:a16="http://schemas.microsoft.com/office/drawing/2014/main" id="{DDD795EA-CF42-4784-949E-D75B1C015387}"/>
              </a:ext>
            </a:extLst>
          </p:cNvPr>
          <p:cNvSpPr>
            <a:spLocks noChangeArrowheads="1"/>
          </p:cNvSpPr>
          <p:nvPr/>
        </p:nvSpPr>
        <p:spPr bwMode="auto">
          <a:xfrm>
            <a:off x="3167063" y="2181225"/>
            <a:ext cx="5292725" cy="441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r">
              <a:lnSpc>
                <a:spcPct val="107000"/>
              </a:lnSpc>
              <a:spcBef>
                <a:spcPts val="600"/>
              </a:spcBef>
              <a:spcAft>
                <a:spcPts val="600"/>
              </a:spcAft>
              <a:buClrTx/>
              <a:buFontTx/>
              <a:buNone/>
            </a:pPr>
            <a:r>
              <a:rPr lang="es-ES" altLang="es-ES" sz="2400" b="1" dirty="0">
                <a:latin typeface="Noto Sans KR" panose="020B0500000000000000" pitchFamily="34" charset="-128"/>
                <a:ea typeface="Noto Sans KR" panose="020B0500000000000000" pitchFamily="34" charset="-128"/>
                <a:cs typeface="Times New Roman" panose="02020603050405020304" pitchFamily="18" charset="0"/>
              </a:rPr>
              <a:t>Para </a:t>
            </a:r>
            <a:r>
              <a:rPr lang="es-ES" altLang="es-ES" sz="2400" b="1" u="sng" dirty="0" err="1">
                <a:solidFill>
                  <a:srgbClr val="66CCFF"/>
                </a:solidFill>
                <a:latin typeface="Noto Sans KR" panose="020B0500000000000000" pitchFamily="34" charset="-128"/>
                <a:ea typeface="Noto Sans KR" panose="020B0500000000000000" pitchFamily="34" charset="-128"/>
                <a:cs typeface="Times New Roman" panose="02020603050405020304" pitchFamily="18" charset="0"/>
                <a:hlinkClick r:id="rId3" tooltip="Fritjof Capra">
                  <a:extLst>
                    <a:ext uri="{A12FA001-AC4F-418D-AE19-62706E023703}">
                      <ahyp:hlinkClr xmlns:ahyp="http://schemas.microsoft.com/office/drawing/2018/hyperlinkcolor" val="tx"/>
                    </a:ext>
                  </a:extLst>
                </a:hlinkClick>
              </a:rPr>
              <a:t>Fritjof</a:t>
            </a:r>
            <a:r>
              <a:rPr lang="es-ES" altLang="es-ES" sz="2400" b="1" u="sng" dirty="0">
                <a:solidFill>
                  <a:srgbClr val="66CCFF"/>
                </a:solidFill>
                <a:latin typeface="Noto Sans KR" panose="020B0500000000000000" pitchFamily="34" charset="-128"/>
                <a:ea typeface="Noto Sans KR" panose="020B0500000000000000" pitchFamily="34" charset="-128"/>
                <a:cs typeface="Times New Roman" panose="02020603050405020304" pitchFamily="18" charset="0"/>
                <a:hlinkClick r:id="rId3" tooltip="Fritjof Capra">
                  <a:extLst>
                    <a:ext uri="{A12FA001-AC4F-418D-AE19-62706E023703}">
                      <ahyp:hlinkClr xmlns:ahyp="http://schemas.microsoft.com/office/drawing/2018/hyperlinkcolor" val="tx"/>
                    </a:ext>
                  </a:extLst>
                </a:hlinkClick>
              </a:rPr>
              <a:t> Capra</a:t>
            </a:r>
            <a:r>
              <a:rPr lang="es-ES" altLang="es-ES" sz="2400" b="1" dirty="0">
                <a:solidFill>
                  <a:srgbClr val="66CCFF"/>
                </a:solidFill>
                <a:latin typeface="Noto Sans KR" panose="020B0500000000000000" pitchFamily="34" charset="-128"/>
                <a:ea typeface="Noto Sans KR" panose="020B0500000000000000" pitchFamily="34" charset="-128"/>
                <a:cs typeface="Times New Roman" panose="02020603050405020304" pitchFamily="18" charset="0"/>
              </a:rPr>
              <a:t> </a:t>
            </a:r>
            <a:r>
              <a:rPr lang="es-ES" altLang="es-ES" sz="2400" b="1" dirty="0">
                <a:latin typeface="Noto Sans KR" panose="020B0500000000000000" pitchFamily="34" charset="-128"/>
                <a:ea typeface="Noto Sans KR" panose="020B0500000000000000" pitchFamily="34" charset="-128"/>
                <a:cs typeface="Times New Roman" panose="02020603050405020304" pitchFamily="18" charset="0"/>
              </a:rPr>
              <a:t>la ecología profunda supone asumir  un nuevo </a:t>
            </a:r>
            <a:r>
              <a:rPr lang="es-ES" altLang="es-ES" sz="2400" b="1" u="sng" dirty="0">
                <a:solidFill>
                  <a:srgbClr val="66CCFF"/>
                </a:solidFill>
                <a:latin typeface="Noto Sans KR" panose="020B0500000000000000" pitchFamily="34" charset="-128"/>
                <a:ea typeface="Noto Sans KR" panose="020B0500000000000000" pitchFamily="34" charset="-128"/>
                <a:cs typeface="Times New Roman" panose="02020603050405020304" pitchFamily="18" charset="0"/>
                <a:hlinkClick r:id="rId4" tooltip="Paradigma">
                  <a:extLst>
                    <a:ext uri="{A12FA001-AC4F-418D-AE19-62706E023703}">
                      <ahyp:hlinkClr xmlns:ahyp="http://schemas.microsoft.com/office/drawing/2018/hyperlinkcolor" val="tx"/>
                    </a:ext>
                  </a:extLst>
                </a:hlinkClick>
              </a:rPr>
              <a:t>paradigma</a:t>
            </a:r>
            <a:r>
              <a:rPr lang="es-ES" altLang="es-ES" sz="2400" b="1" dirty="0">
                <a:latin typeface="Noto Sans KR" panose="020B0500000000000000" pitchFamily="34" charset="-128"/>
                <a:ea typeface="Noto Sans KR" panose="020B0500000000000000" pitchFamily="34" charset="-128"/>
                <a:cs typeface="Times New Roman" panose="02020603050405020304" pitchFamily="18" charset="0"/>
              </a:rPr>
              <a:t> científico, filosófico, social y espiritual. Parte de una visión holística del mundo, en la que se pasa de la concepción del universo como </a:t>
            </a:r>
            <a:r>
              <a:rPr lang="es-ES" altLang="es-ES" sz="2400" b="1" u="sng" dirty="0">
                <a:solidFill>
                  <a:srgbClr val="66CCFF"/>
                </a:solidFill>
                <a:latin typeface="Noto Sans KR" panose="020B0500000000000000" pitchFamily="34" charset="-128"/>
                <a:ea typeface="Noto Sans KR" panose="020B0500000000000000" pitchFamily="34" charset="-128"/>
                <a:cs typeface="Times New Roman" panose="02020603050405020304" pitchFamily="18" charset="0"/>
                <a:hlinkClick r:id="rId5" tooltip="Máquina">
                  <a:extLst>
                    <a:ext uri="{A12FA001-AC4F-418D-AE19-62706E023703}">
                      <ahyp:hlinkClr xmlns:ahyp="http://schemas.microsoft.com/office/drawing/2018/hyperlinkcolor" val="tx"/>
                    </a:ext>
                  </a:extLst>
                </a:hlinkClick>
              </a:rPr>
              <a:t>máquina</a:t>
            </a:r>
            <a:r>
              <a:rPr lang="es-ES" altLang="es-ES" sz="2400" b="1" dirty="0">
                <a:latin typeface="Noto Sans KR" panose="020B0500000000000000" pitchFamily="34" charset="-128"/>
                <a:ea typeface="Noto Sans KR" panose="020B0500000000000000" pitchFamily="34" charset="-128"/>
                <a:cs typeface="Times New Roman" panose="02020603050405020304" pitchFamily="18" charset="0"/>
              </a:rPr>
              <a:t>, a verlo como una red de relaciones, lo que implica el </a:t>
            </a:r>
            <a:r>
              <a:rPr lang="es-ES" altLang="es-ES" sz="2400" b="1" u="sng" dirty="0">
                <a:solidFill>
                  <a:srgbClr val="66CCFF"/>
                </a:solidFill>
                <a:latin typeface="Noto Sans KR" panose="020B0500000000000000" pitchFamily="34" charset="-128"/>
                <a:ea typeface="Noto Sans KR" panose="020B0500000000000000" pitchFamily="34" charset="-128"/>
                <a:cs typeface="Times New Roman" panose="02020603050405020304" pitchFamily="18" charset="0"/>
                <a:hlinkClick r:id="rId6" tooltip="Pensamiento sistémico">
                  <a:extLst>
                    <a:ext uri="{A12FA001-AC4F-418D-AE19-62706E023703}">
                      <ahyp:hlinkClr xmlns:ahyp="http://schemas.microsoft.com/office/drawing/2018/hyperlinkcolor" val="tx"/>
                    </a:ext>
                  </a:extLst>
                </a:hlinkClick>
              </a:rPr>
              <a:t>pensamiento</a:t>
            </a:r>
            <a:r>
              <a:rPr lang="es-ES" altLang="es-ES" sz="2400" b="1" u="sng" dirty="0">
                <a:solidFill>
                  <a:srgbClr val="FFCC00"/>
                </a:solidFill>
                <a:latin typeface="Noto Sans KR" panose="020B0500000000000000" pitchFamily="34" charset="-128"/>
                <a:ea typeface="Noto Sans KR" panose="020B0500000000000000" pitchFamily="34" charset="-128"/>
                <a:cs typeface="Times New Roman" panose="02020603050405020304" pitchFamily="18" charset="0"/>
                <a:hlinkClick r:id="rId6" tooltip="Pensamiento sistémico">
                  <a:extLst>
                    <a:ext uri="{A12FA001-AC4F-418D-AE19-62706E023703}">
                      <ahyp:hlinkClr xmlns:ahyp="http://schemas.microsoft.com/office/drawing/2018/hyperlinkcolor" val="tx"/>
                    </a:ext>
                  </a:extLst>
                </a:hlinkClick>
              </a:rPr>
              <a:t> </a:t>
            </a:r>
            <a:r>
              <a:rPr lang="es-ES" altLang="es-ES" sz="2400" b="1" u="sng" dirty="0">
                <a:solidFill>
                  <a:srgbClr val="66CCFF"/>
                </a:solidFill>
                <a:latin typeface="Noto Sans KR" panose="020B0500000000000000" pitchFamily="34" charset="-128"/>
                <a:ea typeface="Noto Sans KR" panose="020B0500000000000000" pitchFamily="34" charset="-128"/>
                <a:cs typeface="Times New Roman" panose="02020603050405020304" pitchFamily="18" charset="0"/>
                <a:hlinkClick r:id="rId6" tooltip="Pensamiento sistémico">
                  <a:extLst>
                    <a:ext uri="{A12FA001-AC4F-418D-AE19-62706E023703}">
                      <ahyp:hlinkClr xmlns:ahyp="http://schemas.microsoft.com/office/drawing/2018/hyperlinkcolor" val="tx"/>
                    </a:ext>
                  </a:extLst>
                </a:hlinkClick>
              </a:rPr>
              <a:t>sistémico</a:t>
            </a:r>
            <a:r>
              <a:rPr lang="es-ES" altLang="es-ES" sz="2400" b="1" dirty="0">
                <a:latin typeface="Noto Sans KR" panose="020B0500000000000000" pitchFamily="34" charset="-128"/>
                <a:ea typeface="Noto Sans KR" panose="020B0500000000000000" pitchFamily="34" charset="-128"/>
                <a:cs typeface="Times New Roman" panose="02020603050405020304" pitchFamily="18" charset="0"/>
              </a:rPr>
              <a:t> para su comprensión. </a:t>
            </a:r>
            <a:r>
              <a:rPr lang="es-ES" altLang="es-ES" sz="2400" dirty="0">
                <a:cs typeface="Times New Roman" panose="02020603050405020304" pitchFamily="18" charset="0"/>
              </a:rPr>
              <a:t>​</a:t>
            </a:r>
            <a:endParaRPr lang="es-ES" altLang="es-E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292" name="Imagen 3">
            <a:extLst>
              <a:ext uri="{FF2B5EF4-FFF2-40B4-BE49-F238E27FC236}">
                <a16:creationId xmlns:a16="http://schemas.microsoft.com/office/drawing/2014/main" id="{98E49973-B649-411A-951E-83A042942B5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790825"/>
            <a:ext cx="29876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991AC9-A60C-445B-A0F7-437952CFFA04}"/>
              </a:ext>
            </a:extLst>
          </p:cNvPr>
          <p:cNvSpPr>
            <a:spLocks noGrp="1"/>
          </p:cNvSpPr>
          <p:nvPr>
            <p:ph type="title"/>
          </p:nvPr>
        </p:nvSpPr>
        <p:spPr>
          <a:xfrm>
            <a:off x="107504" y="-80962"/>
            <a:ext cx="8928992" cy="1143000"/>
          </a:xfrm>
        </p:spPr>
        <p:txBody>
          <a:bodyPr/>
          <a:lstStyle/>
          <a:p>
            <a:pPr>
              <a:defRPr/>
            </a:pPr>
            <a:br>
              <a:rPr lang="es-ES" b="1" dirty="0">
                <a:solidFill>
                  <a:srgbClr val="FFFF00"/>
                </a:solidFill>
                <a:latin typeface="Comic Sans MS" panose="030F0702030302020204" pitchFamily="66" charset="0"/>
              </a:rPr>
            </a:br>
            <a:r>
              <a:rPr lang="es-ES" sz="4000" b="1" dirty="0">
                <a:solidFill>
                  <a:srgbClr val="FFFF66"/>
                </a:solidFill>
                <a:latin typeface="Roboto Slab SemiBold" pitchFamily="2" charset="0"/>
                <a:ea typeface="Roboto Slab SemiBold" pitchFamily="2" charset="0"/>
              </a:rPr>
              <a:t>2.</a:t>
            </a:r>
            <a:br>
              <a:rPr lang="es-ES" sz="4000" b="1" dirty="0">
                <a:solidFill>
                  <a:srgbClr val="FFFF66"/>
                </a:solidFill>
                <a:latin typeface="Roboto Slab SemiBold" pitchFamily="2" charset="0"/>
                <a:ea typeface="Roboto Slab SemiBold" pitchFamily="2" charset="0"/>
              </a:rPr>
            </a:br>
            <a:r>
              <a:rPr lang="es-ES" sz="4000" b="1" dirty="0">
                <a:solidFill>
                  <a:srgbClr val="FFFF66"/>
                </a:solidFill>
                <a:latin typeface="Roboto Slab SemiBold" pitchFamily="2" charset="0"/>
                <a:ea typeface="Roboto Slab SemiBold" pitchFamily="2" charset="0"/>
              </a:rPr>
              <a:t>Paradigmas de la ecología profunda</a:t>
            </a:r>
          </a:p>
        </p:txBody>
      </p:sp>
      <p:sp>
        <p:nvSpPr>
          <p:cNvPr id="13315" name="Rectángulo 2">
            <a:extLst>
              <a:ext uri="{FF2B5EF4-FFF2-40B4-BE49-F238E27FC236}">
                <a16:creationId xmlns:a16="http://schemas.microsoft.com/office/drawing/2014/main" id="{25487866-6401-4E04-B2AC-53E8F6454BC3}"/>
              </a:ext>
            </a:extLst>
          </p:cNvPr>
          <p:cNvSpPr>
            <a:spLocks noChangeArrowheads="1"/>
          </p:cNvSpPr>
          <p:nvPr/>
        </p:nvSpPr>
        <p:spPr bwMode="auto">
          <a:xfrm>
            <a:off x="3167063" y="2181225"/>
            <a:ext cx="5292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r">
              <a:lnSpc>
                <a:spcPct val="107000"/>
              </a:lnSpc>
              <a:spcBef>
                <a:spcPts val="600"/>
              </a:spcBef>
              <a:spcAft>
                <a:spcPts val="600"/>
              </a:spcAft>
              <a:buClrTx/>
              <a:buFontTx/>
              <a:buNone/>
            </a:pPr>
            <a:r>
              <a:rPr lang="es-ES" altLang="es-ES" sz="2400">
                <a:cs typeface="Times New Roman" panose="02020603050405020304" pitchFamily="18" charset="0"/>
              </a:rPr>
              <a:t>​</a:t>
            </a:r>
            <a:endParaRPr lang="es-ES" altLang="es-ES" sz="2400">
              <a:latin typeface="Calibri" panose="020F0502020204030204" pitchFamily="34" charset="0"/>
              <a:ea typeface="Calibri" panose="020F0502020204030204" pitchFamily="34" charset="0"/>
              <a:cs typeface="Times New Roman" panose="02020603050405020304" pitchFamily="18" charset="0"/>
            </a:endParaRPr>
          </a:p>
        </p:txBody>
      </p:sp>
      <p:pic>
        <p:nvPicPr>
          <p:cNvPr id="13316" name="Imagen 3">
            <a:extLst>
              <a:ext uri="{FF2B5EF4-FFF2-40B4-BE49-F238E27FC236}">
                <a16:creationId xmlns:a16="http://schemas.microsoft.com/office/drawing/2014/main" id="{D74C69B8-5086-43CC-9836-A149176C52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90825"/>
            <a:ext cx="29876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magen 2">
            <a:extLst>
              <a:ext uri="{FF2B5EF4-FFF2-40B4-BE49-F238E27FC236}">
                <a16:creationId xmlns:a16="http://schemas.microsoft.com/office/drawing/2014/main" id="{35DCBA72-F33F-4753-9E52-EB29CDC9CF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1971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agen 3">
            <a:extLst>
              <a:ext uri="{FF2B5EF4-FFF2-40B4-BE49-F238E27FC236}">
                <a16:creationId xmlns:a16="http://schemas.microsoft.com/office/drawing/2014/main" id="{AF0D00FC-BB76-4A3D-896B-8C0E9CEC2F3A}"/>
              </a:ext>
            </a:extLst>
          </p:cNvPr>
          <p:cNvPicPr>
            <a:picLocks noChangeAspect="1"/>
          </p:cNvPicPr>
          <p:nvPr/>
        </p:nvPicPr>
        <p:blipFill rotWithShape="1">
          <a:blip r:embed="rId5">
            <a:extLst>
              <a:ext uri="{28A0092B-C50C-407E-A947-70E740481C1C}">
                <a14:useLocalDpi xmlns:a14="http://schemas.microsoft.com/office/drawing/2010/main" val="0"/>
              </a:ext>
            </a:extLst>
          </a:blip>
          <a:srcRect b="5849"/>
          <a:stretch/>
        </p:blipFill>
        <p:spPr bwMode="auto">
          <a:xfrm>
            <a:off x="5220072" y="2414588"/>
            <a:ext cx="1352550" cy="317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n 4">
            <a:extLst>
              <a:ext uri="{FF2B5EF4-FFF2-40B4-BE49-F238E27FC236}">
                <a16:creationId xmlns:a16="http://schemas.microsoft.com/office/drawing/2014/main" id="{B1A013EF-DE6D-43BB-900A-153A51FDB2B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8775" y="43402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Cumbre">
  <a:themeElements>
    <a:clrScheme name="Personalizado 8">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00B0F0"/>
      </a:hlink>
      <a:folHlink>
        <a:srgbClr val="F7DC97"/>
      </a:folHlink>
    </a:clrScheme>
    <a:fontScheme name="Cumb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Cumbr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Cumbr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Cumbr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Cumbr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Cumbr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Cumbr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1061</TotalTime>
  <Words>3493</Words>
  <Application>Microsoft Office PowerPoint</Application>
  <PresentationFormat>Presentación en pantalla (4:3)</PresentationFormat>
  <Paragraphs>156</Paragraphs>
  <Slides>54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54</vt:i4>
      </vt:variant>
    </vt:vector>
  </HeadingPairs>
  <TitlesOfParts>
    <vt:vector size="65" baseType="lpstr">
      <vt:lpstr>Noto Sans KR</vt:lpstr>
      <vt:lpstr>Arial</vt:lpstr>
      <vt:lpstr>Arial Narrow</vt:lpstr>
      <vt:lpstr>Calibri</vt:lpstr>
      <vt:lpstr>Comic Sans MS</vt:lpstr>
      <vt:lpstr>Eras Demi ITC</vt:lpstr>
      <vt:lpstr>Roboto Slab</vt:lpstr>
      <vt:lpstr>Roboto Slab Black</vt:lpstr>
      <vt:lpstr>Roboto Slab SemiBold</vt:lpstr>
      <vt:lpstr>Rochester</vt:lpstr>
      <vt:lpstr>Cumbre</vt:lpstr>
      <vt:lpstr>Presentación de PowerPoint</vt:lpstr>
      <vt:lpstr>Presentación de PowerPoint</vt:lpstr>
      <vt:lpstr>25 años antes...</vt:lpstr>
      <vt:lpstr>1. Tres niveles de la ecología</vt:lpstr>
      <vt:lpstr>1. Tres niveles de la ecología: (a) Ambiental</vt:lpstr>
      <vt:lpstr>1. Tres niveles de la ecología: (b) Social</vt:lpstr>
      <vt:lpstr>1. Tres niveles de la ecología:  (c) mental, espiritual</vt:lpstr>
      <vt:lpstr>2. Paradigmas de la ecología profunda</vt:lpstr>
      <vt:lpstr> 2. Paradigmas de la ecología profunda</vt:lpstr>
      <vt:lpstr> 2. Paradigmas de la ecología profunda</vt:lpstr>
      <vt:lpstr> 2. Paradigmas de la ecología profunda</vt:lpstr>
      <vt:lpstr> 2. Paradigmas de la ecología profunda</vt:lpstr>
      <vt:lpstr> 2. Paradigmas de la ecología profunda</vt:lpstr>
      <vt:lpstr>2.Paradigmas de la ecología profunda: (1) cientifista</vt:lpstr>
      <vt:lpstr>2.Paradigmas de la ecología profunda: (2) tecnocrático</vt:lpstr>
      <vt:lpstr>3.Paradigmas de la ecología profunda: (3) ecologismo</vt:lpstr>
      <vt:lpstr>3.Paradigmas de la ecología profunda: (4) patrón sostenible</vt:lpstr>
      <vt:lpstr>3.Paradigmas de la ecología profunda: (5) patrón político</vt:lpstr>
      <vt:lpstr> 3. Paradigmas de la ecología profunda: (6) patrón ecosolidario</vt:lpstr>
      <vt:lpstr> 3. Paradigmas de la ecología profunda: ética ambiental y desarrollo humano</vt:lpstr>
      <vt:lpstr>4. “ECOLOGÍA PROFUNDA”: origen</vt:lpstr>
      <vt:lpstr>4. “ECOLOGÍA PROFUNDA”: Anne Dekke Eide</vt:lpstr>
      <vt:lpstr>4. “ECOLOGÍA PROFUNDA”: armonía, igualdad y diversidad</vt:lpstr>
      <vt:lpstr>4. “ECOLOGÍA PROFUNDA”: integración persona-Naturaleza</vt:lpstr>
      <vt:lpstr>4. “ECOLOGÍA PROFUNDA”: holismo, ecocentrismo y feminismo</vt:lpstr>
      <vt:lpstr>4. “ECOLOGÍA PROFUNDA”: tres características</vt:lpstr>
      <vt:lpstr>4. “ECOLOGÍA PROFUNDA”</vt:lpstr>
      <vt:lpstr>Presentación de PowerPoint</vt:lpstr>
      <vt:lpstr>25 años antes...</vt:lpstr>
      <vt:lpstr>5.Cosmovisión de Paradigma de la ECOLOGIA PROFUNDA o ecosolidario (1)</vt:lpstr>
      <vt:lpstr>5.Cosmovisión de Paradigma de la ECOLOGIA PROFUNDA o ecosolidario (2)</vt:lpstr>
      <vt:lpstr>5.Cosmovisión de Paradigma de la ECOLOGIA PROFUNDA o ecosolidario (3)</vt:lpstr>
      <vt:lpstr>5.Cosmovisión de Paradigma de la ECOLOGIA PROFUNDA o ecosolidario (4)</vt:lpstr>
      <vt:lpstr>5.Cosmovisión de Paradigma de la ECOLOGIA PROFUNDA o ecosolidario (5)</vt:lpstr>
      <vt:lpstr>5.Cosmovisión de Paradigma de la ECOLOGIA PROFUNDA o ecosolidario (6)</vt:lpstr>
      <vt:lpstr>5.Cosmovisión de Paradigma de la ECOLOGIA PROFUNDA o ecosolidario (7)</vt:lpstr>
      <vt:lpstr>5.Cosmovisión de Paradigma de la ECOLOGIA PROFUNDA o ecosolidario (8)</vt:lpstr>
      <vt:lpstr>5.Cosmovisión de Paradigma de la ECOLOGIA PROFUNDA o ecosolidario (9)</vt:lpstr>
      <vt:lpstr>5.Cosmovisión de Paradigma de la ECOLOGIA PROFUNDA o ecosolidario (10)</vt:lpstr>
      <vt:lpstr>5.Cosmovisión de Paradigma de la ECOLOGIA PROFUNDA o ecosolidario (11)</vt:lpstr>
      <vt:lpstr>5.Cosmovisión de Paradigma de la ECOLOGIA PROFUNDA o ecosolidario (12)</vt:lpstr>
      <vt:lpstr>5.Cosmovisión de Paradigma de la ECOLOGIA PROFUNDA o ecosolidario (13)</vt:lpstr>
      <vt:lpstr>5.Cosmovisión de Paradigma de la ECOLOGIA PROFUNDA o ecosolidario (14)</vt:lpstr>
      <vt:lpstr>5.Cosmovisión de Paradigma de la ECOLOGIA PROFUNDA o ecosolidario (15a)</vt:lpstr>
      <vt:lpstr>5.Cosmovisión de Paradigma de la ECOLOGIA PROFUNDA o ecosolidario (15 b, c, d)</vt:lpstr>
      <vt:lpstr>5.Cosmovisión de Paradigma de la ECOLOGIA PROFUNDA o ecosolidario (15 e, f, g. h)</vt:lpstr>
      <vt:lpstr>5.Cosmovisión de Paradigma de la ECOLOGIA PROFUNDA o ecosolidario (15 i, j, k)</vt:lpstr>
      <vt:lpstr>6. EL PROBLEMA DE FONDO</vt:lpstr>
      <vt:lpstr>6. EL PROBLEMA DE FONDO</vt:lpstr>
      <vt:lpstr>6. EL PROBLEMA DE FONDO</vt:lpstr>
      <vt:lpstr>7. Muchas escuelas de ECOLOGÍA PROFUNDA</vt:lpstr>
      <vt:lpstr>7. Muchas escuelas de ECOLOGÍA PROFUNDA</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Ecodesarrollo y  Bioética global</dc:title>
  <dc:creator>.</dc:creator>
  <cp:lastModifiedBy>Juan Miguel Batalloso Navas</cp:lastModifiedBy>
  <cp:revision>104</cp:revision>
  <dcterms:created xsi:type="dcterms:W3CDTF">2007-11-07T09:53:05Z</dcterms:created>
  <dcterms:modified xsi:type="dcterms:W3CDTF">2021-05-06T07:42:37Z</dcterms:modified>
</cp:coreProperties>
</file>